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sldIdLst>
    <p:sldId id="264" r:id="rId2"/>
    <p:sldId id="261" r:id="rId3"/>
    <p:sldId id="362" r:id="rId4"/>
    <p:sldId id="361" r:id="rId5"/>
    <p:sldId id="363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7" r:id="rId14"/>
    <p:sldId id="436" r:id="rId15"/>
    <p:sldId id="439" r:id="rId16"/>
    <p:sldId id="457" r:id="rId17"/>
    <p:sldId id="443" r:id="rId18"/>
    <p:sldId id="452" r:id="rId19"/>
    <p:sldId id="453" r:id="rId20"/>
    <p:sldId id="454" r:id="rId21"/>
    <p:sldId id="456" r:id="rId22"/>
    <p:sldId id="462" r:id="rId23"/>
    <p:sldId id="444" r:id="rId24"/>
    <p:sldId id="460" r:id="rId25"/>
    <p:sldId id="458" r:id="rId26"/>
    <p:sldId id="440" r:id="rId27"/>
    <p:sldId id="441" r:id="rId28"/>
    <p:sldId id="438" r:id="rId29"/>
    <p:sldId id="445" r:id="rId30"/>
    <p:sldId id="459" r:id="rId31"/>
    <p:sldId id="442" r:id="rId32"/>
    <p:sldId id="461" r:id="rId33"/>
    <p:sldId id="446" r:id="rId34"/>
    <p:sldId id="463" r:id="rId35"/>
    <p:sldId id="464" r:id="rId36"/>
    <p:sldId id="465" r:id="rId37"/>
    <p:sldId id="466" r:id="rId38"/>
    <p:sldId id="470" r:id="rId39"/>
    <p:sldId id="467" r:id="rId40"/>
    <p:sldId id="468" r:id="rId41"/>
    <p:sldId id="469" r:id="rId42"/>
    <p:sldId id="471" r:id="rId43"/>
    <p:sldId id="477" r:id="rId44"/>
    <p:sldId id="478" r:id="rId45"/>
    <p:sldId id="476" r:id="rId46"/>
    <p:sldId id="448" r:id="rId47"/>
    <p:sldId id="473" r:id="rId48"/>
    <p:sldId id="474" r:id="rId49"/>
    <p:sldId id="472" r:id="rId50"/>
    <p:sldId id="450" r:id="rId51"/>
    <p:sldId id="475" r:id="rId5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kael Bolnet" initials="MB" lastIdx="1" clrIdx="0">
    <p:extLst>
      <p:ext uri="{19B8F6BF-5375-455C-9EA6-DF929625EA0E}">
        <p15:presenceInfo xmlns:p15="http://schemas.microsoft.com/office/powerpoint/2012/main" userId="130d5f3ebb4d76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7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3270" autoAdjust="0"/>
  </p:normalViewPr>
  <p:slideViewPr>
    <p:cSldViewPr snapToGrid="0">
      <p:cViewPr varScale="1">
        <p:scale>
          <a:sx n="71" d="100"/>
          <a:sy n="71" d="100"/>
        </p:scale>
        <p:origin x="11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6T13:33:37.32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F9D01-C77C-44FF-90CF-66B3B416B0E5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C2EE-FD67-4BA0-988B-B1E3470545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1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thurtok/interactive-intro-to-dimensionality-reduc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user_guide/missing_data.html" TargetMode="External"/><Relationship Id="rId7" Type="http://schemas.openxmlformats.org/officeDocument/2006/relationships/hyperlink" Target="https://www.kaggle.com/arthurtok/interactive-intro-to-dimensionality-reducti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scale-standardize-or-normalize-with-scikit-learn-6ccc7d176a02" TargetMode="External"/><Relationship Id="rId5" Type="http://schemas.openxmlformats.org/officeDocument/2006/relationships/hyperlink" Target="https://towardsdatascience.com/ways-to-detect-and-remove-the-outliers-404d16608dba" TargetMode="External"/><Relationship Id="rId4" Type="http://schemas.openxmlformats.org/officeDocument/2006/relationships/hyperlink" Target="https://www.kaggle.com/shahules/an-overview-of-encoding-techniques#3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lephantsql.com/console/4dfd9c05-efa0-4f74-b1ec-437b213af31f/stats?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s.ht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imanshuxd/activation-functions-sigmoid-relu-leaky-relu-and-softmax-basics-for-neural-networks-and-deep-8d9c70eed91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reduce-overfitting-in-deep-neural-networks-with-weight-constraints-in-keras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chinelearningmastery.com/how-to-reduce-overfitting-in-deep-learning-with-weight-regularization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layers/convolution_layers/convolution2d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ffd23/catdognet-keras-convnet-starter?select=train.zip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r>
              <a:rPr lang="fr-FR" dirty="0"/>
              <a:t>:</a:t>
            </a:r>
          </a:p>
          <a:p>
            <a:r>
              <a:rPr lang="fr-FR" dirty="0"/>
              <a:t>Bs4 (</a:t>
            </a:r>
            <a:r>
              <a:rPr lang="fr-FR" dirty="0" err="1"/>
              <a:t>beautifulsoup</a:t>
            </a:r>
            <a:r>
              <a:rPr lang="fr-FR" dirty="0"/>
              <a:t>)</a:t>
            </a:r>
          </a:p>
          <a:p>
            <a:r>
              <a:rPr lang="fr-FR" dirty="0" err="1"/>
              <a:t>Selenium</a:t>
            </a:r>
            <a:endParaRPr lang="fr-FR" dirty="0"/>
          </a:p>
          <a:p>
            <a:r>
              <a:rPr lang="fr-FR" dirty="0" err="1"/>
              <a:t>Sqlalchemy</a:t>
            </a:r>
            <a:endParaRPr lang="fr-FR" dirty="0"/>
          </a:p>
          <a:p>
            <a:r>
              <a:rPr lang="fr-FR" dirty="0" err="1"/>
              <a:t>Numpy</a:t>
            </a:r>
            <a:endParaRPr lang="fr-FR" dirty="0"/>
          </a:p>
          <a:p>
            <a:r>
              <a:rPr lang="fr-FR" dirty="0" err="1"/>
              <a:t>Sklearn</a:t>
            </a:r>
            <a:endParaRPr lang="fr-FR" dirty="0"/>
          </a:p>
          <a:p>
            <a:r>
              <a:rPr lang="fr-FR" dirty="0" err="1"/>
              <a:t>Xgboost</a:t>
            </a:r>
            <a:endParaRPr lang="fr-FR" dirty="0"/>
          </a:p>
          <a:p>
            <a:r>
              <a:rPr lang="fr-FR" dirty="0" err="1"/>
              <a:t>tensofrflow</a:t>
            </a:r>
            <a:endParaRPr lang="fr-FR" dirty="0"/>
          </a:p>
          <a:p>
            <a:r>
              <a:rPr lang="fr-FR" dirty="0" err="1"/>
              <a:t>Nltk</a:t>
            </a:r>
            <a:endParaRPr lang="fr-FR" dirty="0"/>
          </a:p>
          <a:p>
            <a:r>
              <a:rPr lang="fr-FR" dirty="0" err="1"/>
              <a:t>Plotly</a:t>
            </a:r>
            <a:endParaRPr lang="fr-FR" dirty="0"/>
          </a:p>
          <a:p>
            <a:r>
              <a:rPr lang="fr-FR" dirty="0" err="1"/>
              <a:t>Keras</a:t>
            </a:r>
            <a:endParaRPr lang="fr-FR" dirty="0"/>
          </a:p>
          <a:p>
            <a:r>
              <a:rPr lang="fr-FR" dirty="0" err="1"/>
              <a:t>Pytorch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Opencv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Spark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50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MAE est l’erreur moyenne</a:t>
            </a:r>
          </a:p>
          <a:p>
            <a:r>
              <a:rPr lang="fr-FR" dirty="0"/>
              <a:t>RMSE root 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 : pénalise les grandes erreurs (trop d’amplitude dans l’erreur)</a:t>
            </a:r>
          </a:p>
          <a:p>
            <a:r>
              <a:rPr lang="fr-FR" dirty="0"/>
              <a:t>R carré : compare la variance du variable avec son RMSE (ne pas utiliser). R carré permet d’indiquer la part de variabilité expliquée par le modèle. Mais dépend de l’étendue</a:t>
            </a:r>
          </a:p>
          <a:p>
            <a:r>
              <a:rPr lang="fr-FR" dirty="0" err="1"/>
              <a:t>Adjusted</a:t>
            </a:r>
            <a:r>
              <a:rPr lang="fr-FR" dirty="0"/>
              <a:t> R carré : enlève ce dernier inconvénient.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99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MAE est l’erreur moyenne</a:t>
            </a:r>
          </a:p>
          <a:p>
            <a:r>
              <a:rPr lang="fr-FR" dirty="0"/>
              <a:t>RMSE root 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 : pénalise les grandes erreurs (trop d’amplitude dans l’erreur)</a:t>
            </a:r>
          </a:p>
          <a:p>
            <a:r>
              <a:rPr lang="fr-FR" dirty="0"/>
              <a:t>R carré : compare la variance du variable avec son RMSE (ne pas utiliser). R carré permet d’indiquer la part de variabilité expliquée par le modèle. Mais dépend de l’étendue</a:t>
            </a:r>
          </a:p>
          <a:p>
            <a:r>
              <a:rPr lang="fr-FR" dirty="0" err="1"/>
              <a:t>Adjusted</a:t>
            </a:r>
            <a:r>
              <a:rPr lang="fr-FR" dirty="0"/>
              <a:t> R carré : enlève ce dernier inconvénient.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25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120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6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7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974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405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Réessayer avec une PCA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180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À voir plus tard : Exemple de tuto : </a:t>
            </a:r>
            <a:r>
              <a:rPr lang="fr-FR" dirty="0">
                <a:hlinkClick r:id="rId3"/>
              </a:rPr>
              <a:t>https://www.kaggle.com/arthurtok/interactive-intro-to-dimensionality-reduction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3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3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38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la nationalité d’un prénom. On les encode de manière </a:t>
            </a:r>
            <a:r>
              <a:rPr lang="fr-FR" dirty="0" err="1"/>
              <a:t>naive</a:t>
            </a:r>
            <a:r>
              <a:rPr lang="fr-FR" dirty="0"/>
              <a:t> (26 dimensions ou 5 premières lettres avec </a:t>
            </a:r>
            <a:r>
              <a:rPr lang="fr-FR" dirty="0" err="1"/>
              <a:t>padding</a:t>
            </a:r>
            <a:r>
              <a:rPr lang="fr-FR" dirty="0"/>
              <a:t>, TF-IDF)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6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79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avec Pandas : </a:t>
            </a:r>
            <a:r>
              <a:rPr lang="fr-FR" dirty="0">
                <a:hlinkClick r:id="rId3"/>
              </a:rPr>
              <a:t>https://pandas.pydata.org/pandas-docs/stable/user_guide/missing_data.html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 avec les Label </a:t>
            </a:r>
            <a:r>
              <a:rPr lang="fr-FR" dirty="0" err="1"/>
              <a:t>ar</a:t>
            </a:r>
            <a:r>
              <a:rPr lang="fr-FR" dirty="0"/>
              <a:t> exemple: </a:t>
            </a:r>
            <a:r>
              <a:rPr lang="fr-FR" dirty="0">
                <a:hlinkClick r:id="rId4"/>
              </a:rPr>
              <a:t>https://www.kaggle.com/shahules/an-overview-of-encoding-techniques#3</a:t>
            </a:r>
            <a:endParaRPr lang="fr-FR" dirty="0"/>
          </a:p>
          <a:p>
            <a:r>
              <a:rPr lang="fr-FR" dirty="0"/>
              <a:t>Normalisation, </a:t>
            </a:r>
            <a:r>
              <a:rPr lang="fr-FR" dirty="0" err="1"/>
              <a:t>Outlier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https://towardsdatascience.com/ways-to-detect-and-remove-the-outliers-404d16608dba</a:t>
            </a:r>
            <a:endParaRPr lang="fr-FR" dirty="0"/>
          </a:p>
          <a:p>
            <a:r>
              <a:rPr lang="fr-FR" dirty="0" err="1"/>
              <a:t>Scaler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https://towardsdatascience.com/scale-standardize-or-normalize-with-scikit-learn-6ccc7d176a02</a:t>
            </a:r>
            <a:endParaRPr lang="fr-FR" dirty="0"/>
          </a:p>
          <a:p>
            <a:r>
              <a:rPr lang="fr-FR" dirty="0" err="1"/>
              <a:t>Equalization</a:t>
            </a:r>
            <a:endParaRPr lang="fr-FR" dirty="0"/>
          </a:p>
          <a:p>
            <a:r>
              <a:rPr lang="fr-FR" dirty="0"/>
              <a:t>Pré traitement (image, NN)</a:t>
            </a:r>
          </a:p>
          <a:p>
            <a:r>
              <a:rPr lang="fr-FR" dirty="0"/>
              <a:t>Exemple cours Titanic pour encoder</a:t>
            </a:r>
          </a:p>
          <a:p>
            <a:r>
              <a:rPr lang="fr-FR" dirty="0"/>
              <a:t>Exemple de tuto : </a:t>
            </a:r>
            <a:r>
              <a:rPr lang="fr-FR" dirty="0">
                <a:hlinkClick r:id="rId7"/>
              </a:rPr>
              <a:t>https://www.kaggle.com/arthurtok/interactive-intro-to-dimensionality-reduction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428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la nationalité d’un prénom. On les encode de manière </a:t>
            </a:r>
            <a:r>
              <a:rPr lang="fr-FR" dirty="0" err="1"/>
              <a:t>naive</a:t>
            </a:r>
            <a:r>
              <a:rPr lang="fr-FR" dirty="0"/>
              <a:t> (26 dimensions ou 5 premières lettres avec </a:t>
            </a:r>
            <a:r>
              <a:rPr lang="fr-FR" dirty="0" err="1"/>
              <a:t>padding</a:t>
            </a:r>
            <a:r>
              <a:rPr lang="fr-FR" dirty="0"/>
              <a:t>, TF-IDF)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54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un exemple de stockage sur chacune des solutions, Extra : pickle</a:t>
            </a:r>
          </a:p>
          <a:p>
            <a:r>
              <a:rPr lang="fr-FR" dirty="0">
                <a:hlinkClick r:id="rId3"/>
              </a:rPr>
              <a:t>https://api.elephantsql.com/console/4dfd9c05-efa0-4f74-b1ec-437b213af31f/stats?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97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44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and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Suite du 1.2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 pour la segmentation de chiffres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749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598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or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05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un problème à résoudre et on décide arbitrairement de le représenter (modéliser) par un fonction linéaire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732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model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https://www.tutorialspoint.com/keras/keras_models.htm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501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entend beaucoup parler de Relu et </a:t>
            </a:r>
            <a:r>
              <a:rPr lang="fr-FR" dirty="0" err="1"/>
              <a:t>softmax</a:t>
            </a:r>
            <a:r>
              <a:rPr lang="fr-FR" dirty="0"/>
              <a:t> (qui est une généralisation de la </a:t>
            </a:r>
            <a:r>
              <a:rPr lang="fr-FR" dirty="0" err="1"/>
              <a:t>sigmoid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https://medium.com/@himanshuxd/activation-functions-sigmoid-relu-leaky-relu-and-softmax-basics-for-neural-networks-and-deep-8d9c70eed91e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051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Shape de l’input</a:t>
            </a:r>
          </a:p>
          <a:p>
            <a:r>
              <a:rPr lang="fr-FR" dirty="0"/>
              <a:t>Batch pour le </a:t>
            </a:r>
            <a:r>
              <a:rPr lang="fr-FR" dirty="0" err="1"/>
              <a:t>statistical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</a:p>
          <a:p>
            <a:r>
              <a:rPr lang="fr-FR" dirty="0" err="1"/>
              <a:t>Sparse</a:t>
            </a:r>
            <a:r>
              <a:rPr lang="fr-FR" dirty="0"/>
              <a:t>, </a:t>
            </a:r>
            <a:r>
              <a:rPr lang="fr-FR" dirty="0" err="1"/>
              <a:t>tensor</a:t>
            </a:r>
            <a:r>
              <a:rPr lang="fr-FR" dirty="0"/>
              <a:t>, </a:t>
            </a:r>
            <a:r>
              <a:rPr lang="fr-FR" dirty="0" err="1"/>
              <a:t>ragged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16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Dense layer est la couche classique</a:t>
            </a:r>
          </a:p>
          <a:p>
            <a:r>
              <a:rPr lang="fr-FR" dirty="0" err="1"/>
              <a:t>Units</a:t>
            </a:r>
            <a:r>
              <a:rPr lang="fr-FR" dirty="0"/>
              <a:t> est le nombre de </a:t>
            </a:r>
            <a:r>
              <a:rPr lang="fr-FR" dirty="0" err="1"/>
              <a:t>neuronne</a:t>
            </a:r>
            <a:endParaRPr lang="fr-FR" dirty="0"/>
          </a:p>
          <a:p>
            <a:r>
              <a:rPr lang="fr-FR" dirty="0"/>
              <a:t>Activation = None =&gt; le layer ne prend pas de décision mais est utilisé pour connecté deux couches</a:t>
            </a:r>
          </a:p>
          <a:p>
            <a:r>
              <a:rPr lang="fr-FR" dirty="0" err="1"/>
              <a:t>Constraints</a:t>
            </a:r>
            <a:r>
              <a:rPr lang="fr-FR" dirty="0"/>
              <a:t> and </a:t>
            </a:r>
            <a:r>
              <a:rPr lang="fr-FR" dirty="0" err="1"/>
              <a:t>regularization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</a:t>
            </a:r>
          </a:p>
          <a:p>
            <a:r>
              <a:rPr lang="fr-FR" dirty="0">
                <a:hlinkClick r:id="rId3"/>
              </a:rPr>
              <a:t>https://machinelearningmastery.com/how-to-reduce-overfitting-in-deep-neural-networks-with-weight-constraints-in-keras/</a:t>
            </a:r>
            <a:br>
              <a:rPr lang="fr-FR" dirty="0"/>
            </a:br>
            <a:r>
              <a:rPr lang="fr-FR" dirty="0">
                <a:hlinkClick r:id="rId4"/>
              </a:rPr>
              <a:t>https://machinelearningmastery.com/how-to-reduce-overfitting-in-deep-learning-with-weight-regularization/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181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Filters</a:t>
            </a:r>
            <a:r>
              <a:rPr lang="fr-FR" dirty="0"/>
              <a:t> est le nombre de kernel en parallèle sur une sortie. (le filtre est fait sur tous les channels)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>
                <a:hlinkClick r:id="rId3"/>
              </a:rPr>
              <a:t>https://keras.io/api/layers/convolution_layers/convolution2d/</a:t>
            </a:r>
            <a:endParaRPr lang="fr-FR" dirty="0"/>
          </a:p>
          <a:p>
            <a:r>
              <a:rPr lang="fr-FR" dirty="0" err="1"/>
              <a:t>Padding</a:t>
            </a:r>
            <a:r>
              <a:rPr lang="fr-FR" dirty="0"/>
              <a:t> inique si on souhaite garder la même dimension ou diminuer avec le kernel</a:t>
            </a:r>
          </a:p>
          <a:p>
            <a:r>
              <a:rPr lang="fr-FR" dirty="0"/>
              <a:t>Dilation rate </a:t>
            </a:r>
            <a:r>
              <a:rPr lang="fr-FR" dirty="0" err="1"/>
              <a:t>imrove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invariance </a:t>
            </a:r>
            <a:r>
              <a:rPr lang="fr-FR" dirty="0" err="1"/>
              <a:t>properties</a:t>
            </a:r>
            <a:r>
              <a:rPr lang="fr-FR" dirty="0"/>
              <a:t> modeling</a:t>
            </a:r>
          </a:p>
          <a:p>
            <a:endParaRPr lang="fr-FR" dirty="0"/>
          </a:p>
          <a:p>
            <a:r>
              <a:rPr lang="fr-FR" dirty="0"/>
              <a:t>Contraints and </a:t>
            </a:r>
            <a:r>
              <a:rPr lang="fr-FR" dirty="0" err="1"/>
              <a:t>regularizer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but not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481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MaxPooling</a:t>
            </a:r>
            <a:r>
              <a:rPr lang="fr-FR" dirty="0"/>
              <a:t> permet de rassembler les infos</a:t>
            </a:r>
            <a:br>
              <a:rPr lang="fr-FR" dirty="0"/>
            </a:br>
            <a:r>
              <a:rPr lang="fr-FR" dirty="0"/>
              <a:t>on peut aussi utiliser </a:t>
            </a:r>
            <a:r>
              <a:rPr lang="fr-FR" dirty="0" err="1"/>
              <a:t>AveragePooling</a:t>
            </a:r>
            <a:r>
              <a:rPr lang="fr-FR" dirty="0"/>
              <a:t> mais expérimentalement, ça marche moins bien.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38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Cross 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one hot </a:t>
            </a:r>
            <a:r>
              <a:rPr lang="fr-FR" dirty="0" err="1"/>
              <a:t>encoding</a:t>
            </a:r>
            <a:r>
              <a:rPr lang="fr-FR" dirty="0"/>
              <a:t> for output</a:t>
            </a:r>
          </a:p>
          <a:p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but </a:t>
            </a:r>
            <a:r>
              <a:rPr lang="fr-FR" dirty="0" err="1"/>
              <a:t>we</a:t>
            </a:r>
            <a:r>
              <a:rPr lang="fr-FR" dirty="0"/>
              <a:t> put n </a:t>
            </a:r>
            <a:r>
              <a:rPr lang="fr-FR" dirty="0" err="1"/>
              <a:t>softmax</a:t>
            </a:r>
            <a:r>
              <a:rPr lang="fr-FR" dirty="0"/>
              <a:t> at the output</a:t>
            </a:r>
          </a:p>
          <a:p>
            <a:r>
              <a:rPr lang="fr-FR" dirty="0" err="1"/>
              <a:t>Kullback-Liebler</a:t>
            </a:r>
            <a:r>
              <a:rPr lang="fr-FR" dirty="0"/>
              <a:t> divergence. Distance </a:t>
            </a:r>
            <a:r>
              <a:rPr lang="fr-FR" dirty="0" err="1"/>
              <a:t>between</a:t>
            </a:r>
            <a:r>
              <a:rPr lang="fr-FR" dirty="0"/>
              <a:t> distribution -&gt;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suited</a:t>
            </a:r>
            <a:r>
              <a:rPr lang="fr-FR" dirty="0"/>
              <a:t> for dense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84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https://blog.paperspace.com/intro-to-optimization-momentum-rmsprop-adam/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96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https://www.kaggle.com/jeffd23/catdognet-keras-convnet-starter?select=train.zip</a:t>
            </a:r>
            <a:endParaRPr lang="fr-FR" dirty="0"/>
          </a:p>
          <a:p>
            <a:r>
              <a:rPr lang="fr-FR" dirty="0"/>
              <a:t>Analyse d’image</a:t>
            </a:r>
          </a:p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endParaRPr lang="fr-FR" dirty="0"/>
          </a:p>
          <a:p>
            <a:r>
              <a:rPr lang="fr-FR" dirty="0"/>
              <a:t>SVM, </a:t>
            </a:r>
            <a:r>
              <a:rPr lang="fr-FR" dirty="0" err="1"/>
              <a:t>XGBoost</a:t>
            </a:r>
            <a:endParaRPr lang="fr-FR" dirty="0"/>
          </a:p>
          <a:p>
            <a:r>
              <a:rPr lang="fr-FR" dirty="0"/>
              <a:t>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792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Créer un service avec AWS Lambda ou Flask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79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décide ici de minimiser la somme des carrées mais on verra par la suite qu’on utilise d’autre fonction de coût notamment </a:t>
            </a:r>
            <a:r>
              <a:rPr lang="fr-FR" dirty="0" err="1"/>
              <a:t>softmax</a:t>
            </a:r>
            <a:r>
              <a:rPr lang="fr-FR" dirty="0"/>
              <a:t> qui ont à chacune des propriété particulière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6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Lemnatisation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normalisation, TF-IDF,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75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Lemmatisation : 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renvoie à 4 formes fléchies :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petites (conjugaison)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Généralisation -&gt;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(la racine)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Vectorisation: TF-IDF, word2vec</a:t>
            </a:r>
            <a:endParaRPr lang="fr-F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365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also</a:t>
            </a:r>
            <a:r>
              <a:rPr lang="fr-FR" dirty="0"/>
              <a:t> attention layer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521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: LSTM - Transformer Network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476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Lemnatisation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normalisation, TF-IDF,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4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possibilité est d’utiliser l’algorithme de descente de gradient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63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5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con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78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Différent modèles (linéaire, markovien, combinatoire, </a:t>
            </a:r>
            <a:r>
              <a:rPr lang="fr-FR" dirty="0" err="1"/>
              <a:t>softmax</a:t>
            </a:r>
            <a:r>
              <a:rPr lang="fr-FR" dirty="0"/>
              <a:t>), fonctions de coût (distance euclidienne), algo d’optimisation (descente de gradient, </a:t>
            </a:r>
            <a:r>
              <a:rPr lang="fr-FR" dirty="0" err="1"/>
              <a:t>opti</a:t>
            </a:r>
            <a:r>
              <a:rPr lang="fr-FR" dirty="0"/>
              <a:t> combinatoire - graphe, </a:t>
            </a:r>
            <a:r>
              <a:rPr lang="fr-FR" dirty="0" err="1"/>
              <a:t>bayessienne</a:t>
            </a:r>
            <a:r>
              <a:rPr lang="fr-FR" dirty="0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13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une loi liant natalité, accroissement de la population et GDP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67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17600" y="1366838"/>
            <a:ext cx="10013950" cy="47418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871919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038696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171060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30342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2235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7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29741" y="2366386"/>
            <a:ext cx="10539632" cy="2696333"/>
          </a:xfrm>
          <a:custGeom>
            <a:avLst/>
            <a:gdLst>
              <a:gd name="connsiteX0" fmla="*/ 0 w 10539632"/>
              <a:gd name="connsiteY0" fmla="*/ 0 h 2696333"/>
              <a:gd name="connsiteX1" fmla="*/ 10539632 w 10539632"/>
              <a:gd name="connsiteY1" fmla="*/ 0 h 2696333"/>
              <a:gd name="connsiteX2" fmla="*/ 10539632 w 10539632"/>
              <a:gd name="connsiteY2" fmla="*/ 2696333 h 2696333"/>
              <a:gd name="connsiteX3" fmla="*/ 0 w 10539632"/>
              <a:gd name="connsiteY3" fmla="*/ 2696333 h 269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632" h="2696333">
                <a:moveTo>
                  <a:pt x="0" y="0"/>
                </a:moveTo>
                <a:lnTo>
                  <a:pt x="10539632" y="0"/>
                </a:lnTo>
                <a:lnTo>
                  <a:pt x="10539632" y="2696333"/>
                </a:lnTo>
                <a:lnTo>
                  <a:pt x="0" y="26963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1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3099" y="1811048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21842" y="1811047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24356" y="1811046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8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481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25339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74197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823055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5759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501150" y="4525334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5876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58769" y="1551927"/>
            <a:ext cx="7890830" cy="2896638"/>
          </a:xfrm>
          <a:custGeom>
            <a:avLst/>
            <a:gdLst>
              <a:gd name="connsiteX0" fmla="*/ 0 w 7890830"/>
              <a:gd name="connsiteY0" fmla="*/ 0 h 2896638"/>
              <a:gd name="connsiteX1" fmla="*/ 7890830 w 7890830"/>
              <a:gd name="connsiteY1" fmla="*/ 0 h 2896638"/>
              <a:gd name="connsiteX2" fmla="*/ 7890830 w 7890830"/>
              <a:gd name="connsiteY2" fmla="*/ 2896638 h 2896638"/>
              <a:gd name="connsiteX3" fmla="*/ 0 w 7890830"/>
              <a:gd name="connsiteY3" fmla="*/ 2896638 h 28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830" h="2896638">
                <a:moveTo>
                  <a:pt x="0" y="0"/>
                </a:moveTo>
                <a:lnTo>
                  <a:pt x="7890830" y="0"/>
                </a:lnTo>
                <a:lnTo>
                  <a:pt x="7890830" y="2896638"/>
                </a:lnTo>
                <a:lnTo>
                  <a:pt x="0" y="28966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99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9410508" y="1455861"/>
            <a:ext cx="2781492" cy="1978135"/>
          </a:xfrm>
          <a:custGeom>
            <a:avLst/>
            <a:gdLst>
              <a:gd name="connsiteX0" fmla="*/ 323556 w 2781492"/>
              <a:gd name="connsiteY0" fmla="*/ 0 h 1978135"/>
              <a:gd name="connsiteX1" fmla="*/ 2781492 w 2781492"/>
              <a:gd name="connsiteY1" fmla="*/ 0 h 1978135"/>
              <a:gd name="connsiteX2" fmla="*/ 2781492 w 2781492"/>
              <a:gd name="connsiteY2" fmla="*/ 1978135 h 1978135"/>
              <a:gd name="connsiteX3" fmla="*/ 323556 w 2781492"/>
              <a:gd name="connsiteY3" fmla="*/ 1978135 h 1978135"/>
              <a:gd name="connsiteX4" fmla="*/ 323556 w 2781492"/>
              <a:gd name="connsiteY4" fmla="*/ 1097859 h 1978135"/>
              <a:gd name="connsiteX5" fmla="*/ 0 w 2781492"/>
              <a:gd name="connsiteY5" fmla="*/ 989067 h 1978135"/>
              <a:gd name="connsiteX6" fmla="*/ 323556 w 2781492"/>
              <a:gd name="connsiteY6" fmla="*/ 880277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1492" h="1978135">
                <a:moveTo>
                  <a:pt x="323556" y="0"/>
                </a:moveTo>
                <a:lnTo>
                  <a:pt x="2781492" y="0"/>
                </a:lnTo>
                <a:lnTo>
                  <a:pt x="2781492" y="1978135"/>
                </a:lnTo>
                <a:lnTo>
                  <a:pt x="323556" y="1978135"/>
                </a:lnTo>
                <a:lnTo>
                  <a:pt x="323556" y="1097859"/>
                </a:lnTo>
                <a:lnTo>
                  <a:pt x="0" y="989067"/>
                </a:lnTo>
                <a:lnTo>
                  <a:pt x="323556" y="88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7304065" y="3435692"/>
            <a:ext cx="2753556" cy="1978135"/>
          </a:xfrm>
          <a:custGeom>
            <a:avLst/>
            <a:gdLst>
              <a:gd name="connsiteX0" fmla="*/ 0 w 2753556"/>
              <a:gd name="connsiteY0" fmla="*/ 0 h 1978135"/>
              <a:gd name="connsiteX1" fmla="*/ 2430000 w 2753556"/>
              <a:gd name="connsiteY1" fmla="*/ 0 h 1978135"/>
              <a:gd name="connsiteX2" fmla="*/ 2430000 w 2753556"/>
              <a:gd name="connsiteY2" fmla="*/ 880277 h 1978135"/>
              <a:gd name="connsiteX3" fmla="*/ 2753556 w 2753556"/>
              <a:gd name="connsiteY3" fmla="*/ 989068 h 1978135"/>
              <a:gd name="connsiteX4" fmla="*/ 2430000 w 2753556"/>
              <a:gd name="connsiteY4" fmla="*/ 1097859 h 1978135"/>
              <a:gd name="connsiteX5" fmla="*/ 2430000 w 2753556"/>
              <a:gd name="connsiteY5" fmla="*/ 1978135 h 1978135"/>
              <a:gd name="connsiteX6" fmla="*/ 0 w 2753556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3556" h="1978135">
                <a:moveTo>
                  <a:pt x="0" y="0"/>
                </a:moveTo>
                <a:lnTo>
                  <a:pt x="2430000" y="0"/>
                </a:lnTo>
                <a:lnTo>
                  <a:pt x="2430000" y="880277"/>
                </a:lnTo>
                <a:lnTo>
                  <a:pt x="2753556" y="989068"/>
                </a:lnTo>
                <a:lnTo>
                  <a:pt x="2430000" y="1097859"/>
                </a:lnTo>
                <a:lnTo>
                  <a:pt x="2430000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932124" y="1455861"/>
            <a:ext cx="2371942" cy="2241526"/>
          </a:xfrm>
          <a:custGeom>
            <a:avLst/>
            <a:gdLst>
              <a:gd name="connsiteX0" fmla="*/ 0 w 2402066"/>
              <a:gd name="connsiteY0" fmla="*/ 0 h 2241526"/>
              <a:gd name="connsiteX1" fmla="*/ 2402066 w 2402066"/>
              <a:gd name="connsiteY1" fmla="*/ 0 h 2241526"/>
              <a:gd name="connsiteX2" fmla="*/ 2402066 w 2402066"/>
              <a:gd name="connsiteY2" fmla="*/ 1978135 h 2241526"/>
              <a:gd name="connsiteX3" fmla="*/ 1320709 w 2402066"/>
              <a:gd name="connsiteY3" fmla="*/ 1978135 h 2241526"/>
              <a:gd name="connsiteX4" fmla="*/ 1187066 w 2402066"/>
              <a:gd name="connsiteY4" fmla="*/ 2241526 h 2241526"/>
              <a:gd name="connsiteX5" fmla="*/ 1053423 w 2402066"/>
              <a:gd name="connsiteY5" fmla="*/ 1978135 h 2241526"/>
              <a:gd name="connsiteX6" fmla="*/ 0 w 2402066"/>
              <a:gd name="connsiteY6" fmla="*/ 1978135 h 2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2066" h="2241526">
                <a:moveTo>
                  <a:pt x="0" y="0"/>
                </a:moveTo>
                <a:lnTo>
                  <a:pt x="2402066" y="0"/>
                </a:lnTo>
                <a:lnTo>
                  <a:pt x="2402066" y="1978135"/>
                </a:lnTo>
                <a:lnTo>
                  <a:pt x="1320709" y="1978135"/>
                </a:lnTo>
                <a:lnTo>
                  <a:pt x="1187066" y="2241526"/>
                </a:lnTo>
                <a:lnTo>
                  <a:pt x="1053423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2177143" y="3433996"/>
            <a:ext cx="2732438" cy="1979831"/>
          </a:xfrm>
          <a:custGeom>
            <a:avLst/>
            <a:gdLst>
              <a:gd name="connsiteX0" fmla="*/ 321076 w 2732438"/>
              <a:gd name="connsiteY0" fmla="*/ 880277 h 1978135"/>
              <a:gd name="connsiteX1" fmla="*/ 321076 w 2732438"/>
              <a:gd name="connsiteY1" fmla="*/ 1097860 h 1978135"/>
              <a:gd name="connsiteX2" fmla="*/ 0 w 2732438"/>
              <a:gd name="connsiteY2" fmla="*/ 989068 h 1978135"/>
              <a:gd name="connsiteX3" fmla="*/ 321078 w 2732438"/>
              <a:gd name="connsiteY3" fmla="*/ 0 h 1978135"/>
              <a:gd name="connsiteX4" fmla="*/ 2732438 w 2732438"/>
              <a:gd name="connsiteY4" fmla="*/ 0 h 1978135"/>
              <a:gd name="connsiteX5" fmla="*/ 2732438 w 2732438"/>
              <a:gd name="connsiteY5" fmla="*/ 1978135 h 1978135"/>
              <a:gd name="connsiteX6" fmla="*/ 321078 w 2732438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438" h="1978135">
                <a:moveTo>
                  <a:pt x="321076" y="880277"/>
                </a:moveTo>
                <a:lnTo>
                  <a:pt x="321076" y="1097860"/>
                </a:lnTo>
                <a:lnTo>
                  <a:pt x="0" y="989068"/>
                </a:lnTo>
                <a:close/>
                <a:moveTo>
                  <a:pt x="321078" y="0"/>
                </a:moveTo>
                <a:lnTo>
                  <a:pt x="2732438" y="0"/>
                </a:lnTo>
                <a:lnTo>
                  <a:pt x="2732438" y="1978135"/>
                </a:lnTo>
                <a:lnTo>
                  <a:pt x="321078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114" y="1455861"/>
            <a:ext cx="2822567" cy="1978135"/>
          </a:xfrm>
          <a:custGeom>
            <a:avLst/>
            <a:gdLst>
              <a:gd name="connsiteX0" fmla="*/ 0 w 2822567"/>
              <a:gd name="connsiteY0" fmla="*/ 0 h 1978135"/>
              <a:gd name="connsiteX1" fmla="*/ 2481729 w 2822567"/>
              <a:gd name="connsiteY1" fmla="*/ 0 h 1978135"/>
              <a:gd name="connsiteX2" fmla="*/ 2481729 w 2822567"/>
              <a:gd name="connsiteY2" fmla="*/ 880277 h 1978135"/>
              <a:gd name="connsiteX3" fmla="*/ 2822567 w 2822567"/>
              <a:gd name="connsiteY3" fmla="*/ 989069 h 1978135"/>
              <a:gd name="connsiteX4" fmla="*/ 2481729 w 2822567"/>
              <a:gd name="connsiteY4" fmla="*/ 1097859 h 1978135"/>
              <a:gd name="connsiteX5" fmla="*/ 2481729 w 2822567"/>
              <a:gd name="connsiteY5" fmla="*/ 1978135 h 1978135"/>
              <a:gd name="connsiteX6" fmla="*/ 0 w 2822567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2567" h="1978135">
                <a:moveTo>
                  <a:pt x="0" y="0"/>
                </a:moveTo>
                <a:lnTo>
                  <a:pt x="2481729" y="0"/>
                </a:lnTo>
                <a:lnTo>
                  <a:pt x="2481729" y="880277"/>
                </a:lnTo>
                <a:lnTo>
                  <a:pt x="2822567" y="989069"/>
                </a:lnTo>
                <a:lnTo>
                  <a:pt x="2481729" y="1097859"/>
                </a:lnTo>
                <a:lnTo>
                  <a:pt x="2481729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-26987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492318" y="-27961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975120" y="-2902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429140" y="-2902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723643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5216625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8713275" y="1688962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-8003" y="3439339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484315" y="3438365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6967117" y="343729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10421137" y="343729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21"/>
          </p:nvPr>
        </p:nvSpPr>
        <p:spPr>
          <a:xfrm>
            <a:off x="1715640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208622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3"/>
          </p:nvPr>
        </p:nvSpPr>
        <p:spPr>
          <a:xfrm>
            <a:off x="8705272" y="5155288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9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071035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651874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232713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707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52623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16129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22503" y="2618060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3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803002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4222915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22915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642827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642827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9071035" y="61627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9071035" y="230878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4227741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9"/>
          </p:nvPr>
        </p:nvSpPr>
        <p:spPr>
          <a:xfrm>
            <a:off x="6647653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1803002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1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376000" y="1657039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7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829" y="638629"/>
            <a:ext cx="4209142" cy="6219371"/>
          </a:xfrm>
          <a:custGeom>
            <a:avLst/>
            <a:gdLst>
              <a:gd name="connsiteX0" fmla="*/ 0 w 4209142"/>
              <a:gd name="connsiteY0" fmla="*/ 0 h 6219371"/>
              <a:gd name="connsiteX1" fmla="*/ 4209142 w 4209142"/>
              <a:gd name="connsiteY1" fmla="*/ 0 h 6219371"/>
              <a:gd name="connsiteX2" fmla="*/ 4209142 w 4209142"/>
              <a:gd name="connsiteY2" fmla="*/ 6219371 h 6219371"/>
              <a:gd name="connsiteX3" fmla="*/ 0 w 4209142"/>
              <a:gd name="connsiteY3" fmla="*/ 6219371 h 621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2" h="6219371">
                <a:moveTo>
                  <a:pt x="0" y="0"/>
                </a:moveTo>
                <a:lnTo>
                  <a:pt x="4209142" y="0"/>
                </a:lnTo>
                <a:lnTo>
                  <a:pt x="4209142" y="6219371"/>
                </a:lnTo>
                <a:lnTo>
                  <a:pt x="0" y="621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0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3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27088" y="1549400"/>
            <a:ext cx="10452100" cy="38528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1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3240000" cy="3240000"/>
          </a:xfrm>
          <a:custGeom>
            <a:avLst/>
            <a:gdLst>
              <a:gd name="connsiteX0" fmla="*/ 1620000 w 3240000"/>
              <a:gd name="connsiteY0" fmla="*/ 0 h 3240000"/>
              <a:gd name="connsiteX1" fmla="*/ 3240000 w 3240000"/>
              <a:gd name="connsiteY1" fmla="*/ 1620000 h 3240000"/>
              <a:gd name="connsiteX2" fmla="*/ 1620000 w 3240000"/>
              <a:gd name="connsiteY2" fmla="*/ 3240000 h 3240000"/>
              <a:gd name="connsiteX3" fmla="*/ 0 w 3240000"/>
              <a:gd name="connsiteY3" fmla="*/ 1620000 h 3240000"/>
              <a:gd name="connsiteX4" fmla="*/ 1620000 w 3240000"/>
              <a:gd name="connsiteY4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3240000"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2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561815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7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405621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405621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51005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51005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77617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72898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501539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55278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006641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77920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4600970" y="1915885"/>
            <a:ext cx="6678411" cy="3754620"/>
          </a:xfrm>
          <a:custGeom>
            <a:avLst/>
            <a:gdLst>
              <a:gd name="connsiteX0" fmla="*/ 0 w 6678411"/>
              <a:gd name="connsiteY0" fmla="*/ 2670627 h 3754620"/>
              <a:gd name="connsiteX1" fmla="*/ 1872401 w 6678411"/>
              <a:gd name="connsiteY1" fmla="*/ 2670627 h 3754620"/>
              <a:gd name="connsiteX2" fmla="*/ 1872401 w 6678411"/>
              <a:gd name="connsiteY2" fmla="*/ 3754620 h 3754620"/>
              <a:gd name="connsiteX3" fmla="*/ 0 w 6678411"/>
              <a:gd name="connsiteY3" fmla="*/ 3754620 h 3754620"/>
              <a:gd name="connsiteX4" fmla="*/ 3869810 w 6678411"/>
              <a:gd name="connsiteY4" fmla="*/ 1756228 h 3754620"/>
              <a:gd name="connsiteX5" fmla="*/ 6678411 w 6678411"/>
              <a:gd name="connsiteY5" fmla="*/ 1756228 h 3754620"/>
              <a:gd name="connsiteX6" fmla="*/ 6678411 w 6678411"/>
              <a:gd name="connsiteY6" fmla="*/ 3754620 h 3754620"/>
              <a:gd name="connsiteX7" fmla="*/ 3869810 w 6678411"/>
              <a:gd name="connsiteY7" fmla="*/ 3754620 h 3754620"/>
              <a:gd name="connsiteX8" fmla="*/ 3869810 w 6678411"/>
              <a:gd name="connsiteY8" fmla="*/ 0 h 3754620"/>
              <a:gd name="connsiteX9" fmla="*/ 6678411 w 6678411"/>
              <a:gd name="connsiteY9" fmla="*/ 0 h 3754620"/>
              <a:gd name="connsiteX10" fmla="*/ 6678411 w 6678411"/>
              <a:gd name="connsiteY10" fmla="*/ 1693590 h 3754620"/>
              <a:gd name="connsiteX11" fmla="*/ 3869810 w 6678411"/>
              <a:gd name="connsiteY11" fmla="*/ 1693590 h 3754620"/>
              <a:gd name="connsiteX12" fmla="*/ 1930457 w 6678411"/>
              <a:gd name="connsiteY12" fmla="*/ 0 h 3754620"/>
              <a:gd name="connsiteX13" fmla="*/ 3802858 w 6678411"/>
              <a:gd name="connsiteY13" fmla="*/ 0 h 3754620"/>
              <a:gd name="connsiteX14" fmla="*/ 3802858 w 6678411"/>
              <a:gd name="connsiteY14" fmla="*/ 3754620 h 3754620"/>
              <a:gd name="connsiteX15" fmla="*/ 1930457 w 6678411"/>
              <a:gd name="connsiteY15" fmla="*/ 3754620 h 3754620"/>
              <a:gd name="connsiteX16" fmla="*/ 0 w 6678411"/>
              <a:gd name="connsiteY16" fmla="*/ 0 h 3754620"/>
              <a:gd name="connsiteX17" fmla="*/ 1872401 w 6678411"/>
              <a:gd name="connsiteY17" fmla="*/ 0 h 3754620"/>
              <a:gd name="connsiteX18" fmla="*/ 1872401 w 6678411"/>
              <a:gd name="connsiteY18" fmla="*/ 2612571 h 3754620"/>
              <a:gd name="connsiteX19" fmla="*/ 0 w 6678411"/>
              <a:gd name="connsiteY19" fmla="*/ 2612571 h 375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8411" h="3754620">
                <a:moveTo>
                  <a:pt x="0" y="2670627"/>
                </a:moveTo>
                <a:lnTo>
                  <a:pt x="1872401" y="2670627"/>
                </a:lnTo>
                <a:lnTo>
                  <a:pt x="1872401" y="3754620"/>
                </a:lnTo>
                <a:lnTo>
                  <a:pt x="0" y="3754620"/>
                </a:lnTo>
                <a:close/>
                <a:moveTo>
                  <a:pt x="3869810" y="1756228"/>
                </a:moveTo>
                <a:lnTo>
                  <a:pt x="6678411" y="1756228"/>
                </a:lnTo>
                <a:lnTo>
                  <a:pt x="6678411" y="3754620"/>
                </a:lnTo>
                <a:lnTo>
                  <a:pt x="3869810" y="3754620"/>
                </a:lnTo>
                <a:close/>
                <a:moveTo>
                  <a:pt x="3869810" y="0"/>
                </a:moveTo>
                <a:lnTo>
                  <a:pt x="6678411" y="0"/>
                </a:lnTo>
                <a:lnTo>
                  <a:pt x="6678411" y="1693590"/>
                </a:lnTo>
                <a:lnTo>
                  <a:pt x="3869810" y="1693590"/>
                </a:lnTo>
                <a:close/>
                <a:moveTo>
                  <a:pt x="1930457" y="0"/>
                </a:moveTo>
                <a:lnTo>
                  <a:pt x="3802858" y="0"/>
                </a:lnTo>
                <a:lnTo>
                  <a:pt x="3802858" y="3754620"/>
                </a:lnTo>
                <a:lnTo>
                  <a:pt x="1930457" y="3754620"/>
                </a:lnTo>
                <a:close/>
                <a:moveTo>
                  <a:pt x="0" y="0"/>
                </a:moveTo>
                <a:lnTo>
                  <a:pt x="1872401" y="0"/>
                </a:lnTo>
                <a:lnTo>
                  <a:pt x="1872401" y="2612571"/>
                </a:lnTo>
                <a:lnTo>
                  <a:pt x="0" y="2612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0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0638" y="1419225"/>
            <a:ext cx="9593262" cy="3446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17784" y="6353608"/>
            <a:ext cx="402336" cy="4023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spect="1"/>
          </p:cNvSpPr>
          <p:nvPr userDrawn="1"/>
        </p:nvSpPr>
        <p:spPr>
          <a:xfrm>
            <a:off x="798967" y="6354005"/>
            <a:ext cx="401769" cy="402336"/>
          </a:xfrm>
          <a:custGeom>
            <a:avLst/>
            <a:gdLst/>
            <a:ahLst/>
            <a:cxnLst/>
            <a:rect l="l" t="t" r="r" b="b"/>
            <a:pathLst>
              <a:path w="557214" h="558000">
                <a:moveTo>
                  <a:pt x="175541" y="127525"/>
                </a:moveTo>
                <a:lnTo>
                  <a:pt x="175541" y="421107"/>
                </a:lnTo>
                <a:lnTo>
                  <a:pt x="231391" y="421107"/>
                </a:lnTo>
                <a:lnTo>
                  <a:pt x="231391" y="297515"/>
                </a:lnTo>
                <a:lnTo>
                  <a:pt x="258068" y="297515"/>
                </a:lnTo>
                <a:lnTo>
                  <a:pt x="348265" y="421107"/>
                </a:lnTo>
                <a:lnTo>
                  <a:pt x="412764" y="421107"/>
                </a:lnTo>
                <a:lnTo>
                  <a:pt x="300802" y="267823"/>
                </a:lnTo>
                <a:lnTo>
                  <a:pt x="404727" y="127525"/>
                </a:lnTo>
                <a:lnTo>
                  <a:pt x="342009" y="127525"/>
                </a:lnTo>
                <a:lnTo>
                  <a:pt x="252399" y="248518"/>
                </a:lnTo>
                <a:lnTo>
                  <a:pt x="231391" y="248518"/>
                </a:lnTo>
                <a:lnTo>
                  <a:pt x="231391" y="127525"/>
                </a:lnTo>
                <a:close/>
                <a:moveTo>
                  <a:pt x="278607" y="0"/>
                </a:moveTo>
                <a:cubicBezTo>
                  <a:pt x="432477" y="0"/>
                  <a:pt x="557214" y="124913"/>
                  <a:pt x="557214" y="279000"/>
                </a:cubicBezTo>
                <a:cubicBezTo>
                  <a:pt x="557214" y="433087"/>
                  <a:pt x="432477" y="558000"/>
                  <a:pt x="278607" y="558000"/>
                </a:cubicBezTo>
                <a:cubicBezTo>
                  <a:pt x="124737" y="558000"/>
                  <a:pt x="0" y="433087"/>
                  <a:pt x="0" y="279000"/>
                </a:cubicBezTo>
                <a:cubicBezTo>
                  <a:pt x="0" y="124913"/>
                  <a:pt x="124737" y="0"/>
                  <a:pt x="27860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510182" y="6446180"/>
            <a:ext cx="1394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KIREX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POWERPOINT</a:t>
            </a:r>
            <a:endParaRPr lang="id-ID" sz="10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19" r:id="rId2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94208"/>
            <a:ext cx="3885494" cy="10695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IA</a:t>
            </a:r>
          </a:p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Python</a:t>
            </a:r>
            <a:endParaRPr lang="id-ID" sz="11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Mickael BOLNET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 – 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Python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Instructor</a:t>
            </a:r>
            <a:endParaRPr lang="id-ID" sz="1200" dirty="0">
              <a:solidFill>
                <a:schemeClr val="bg1">
                  <a:lumMod val="9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2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4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/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Erreurs: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…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blipFill>
                <a:blip r:embed="rId5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6B48E5F-5C97-4ED9-836A-FFAA28EB31BB}"/>
                  </a:ext>
                </a:extLst>
              </p:cNvPr>
              <p:cNvSpPr txBox="1"/>
              <p:nvPr/>
            </p:nvSpPr>
            <p:spPr>
              <a:xfrm>
                <a:off x="7054920" y="4496540"/>
                <a:ext cx="3940404" cy="187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Minimiser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6B48E5F-5C97-4ED9-836A-FFAA28EB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20" y="4496540"/>
                <a:ext cx="3940404" cy="1872307"/>
              </a:xfrm>
              <a:prstGeom prst="rect">
                <a:avLst/>
              </a:prstGeom>
              <a:blipFill>
                <a:blip r:embed="rId6"/>
                <a:stretch>
                  <a:fillRect l="-1236" t="-19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33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AB3649-3249-4757-BC73-3C4612DDE45C}"/>
              </a:ext>
            </a:extLst>
          </p:cNvPr>
          <p:cNvSpPr txBox="1"/>
          <p:nvPr/>
        </p:nvSpPr>
        <p:spPr>
          <a:xfrm>
            <a:off x="1004592" y="1613646"/>
            <a:ext cx="527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simple -&gt; Solution algébrique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85FD5-E597-4545-8270-3C980575BD26}"/>
              </a:ext>
            </a:extLst>
          </p:cNvPr>
          <p:cNvSpPr txBox="1"/>
          <p:nvPr/>
        </p:nvSpPr>
        <p:spPr>
          <a:xfrm>
            <a:off x="1004592" y="2250140"/>
            <a:ext cx="95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complexe et prise en compte du bruit -&gt; Autres algos : i.e. Descente de Gradient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53F2F3-A29A-4515-9ADF-A6E465E6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2" y="3348245"/>
            <a:ext cx="36099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AB3649-3249-4757-BC73-3C4612DDE45C}"/>
              </a:ext>
            </a:extLst>
          </p:cNvPr>
          <p:cNvSpPr txBox="1"/>
          <p:nvPr/>
        </p:nvSpPr>
        <p:spPr>
          <a:xfrm>
            <a:off x="1004592" y="1613646"/>
            <a:ext cx="527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simple -&gt; Solution algébrique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85FD5-E597-4545-8270-3C980575BD26}"/>
              </a:ext>
            </a:extLst>
          </p:cNvPr>
          <p:cNvSpPr txBox="1"/>
          <p:nvPr/>
        </p:nvSpPr>
        <p:spPr>
          <a:xfrm>
            <a:off x="1004592" y="2250140"/>
            <a:ext cx="95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complexe et prise en compte du bruit -&gt; Autres algos : i.e. Descente de Gradient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53F2F3-A29A-4515-9ADF-A6E465E6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2" y="3348245"/>
            <a:ext cx="3609975" cy="2705100"/>
          </a:xfrm>
          <a:prstGeom prst="rect">
            <a:avLst/>
          </a:prstGeom>
        </p:spPr>
      </p:pic>
      <p:pic>
        <p:nvPicPr>
          <p:cNvPr id="6" name="Image 5" descr="Une image contenant vert, jaune, assis, bleu&#10;&#10;Description générée automatiquement">
            <a:extLst>
              <a:ext uri="{FF2B5EF4-FFF2-40B4-BE49-F238E27FC236}">
                <a16:creationId xmlns:a16="http://schemas.microsoft.com/office/drawing/2014/main" id="{2FCE2417-129A-4C40-814D-D3998BAC2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45" y="3312911"/>
            <a:ext cx="4221592" cy="28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Problème du coût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0ADF9570-98DB-4A7E-BC52-31F20B40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2050956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DF37B53-D973-438B-9CC7-F62FD2286E91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 d’optimisation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618F91E-3C05-40FF-BDC6-9A32A0785758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 de coût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685541-2B94-46D3-92D9-90BAD3866258}"/>
              </a:ext>
            </a:extLst>
          </p:cNvPr>
          <p:cNvSpPr/>
          <p:nvPr/>
        </p:nvSpPr>
        <p:spPr>
          <a:xfrm>
            <a:off x="4681369" y="4778188"/>
            <a:ext cx="2829262" cy="12882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</a:t>
            </a:r>
          </a:p>
        </p:txBody>
      </p:sp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B80176F9-B7DA-4650-96B8-53FE5225AB30}"/>
              </a:ext>
            </a:extLst>
          </p:cNvPr>
          <p:cNvSpPr/>
          <p:nvPr/>
        </p:nvSpPr>
        <p:spPr>
          <a:xfrm rot="3103601">
            <a:off x="4681369" y="3905026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CA3CE670-C574-46FE-81BC-3283707539E0}"/>
              </a:ext>
            </a:extLst>
          </p:cNvPr>
          <p:cNvSpPr/>
          <p:nvPr/>
        </p:nvSpPr>
        <p:spPr>
          <a:xfrm>
            <a:off x="5462195" y="2542839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ouble flèche horizontale 14">
            <a:extLst>
              <a:ext uri="{FF2B5EF4-FFF2-40B4-BE49-F238E27FC236}">
                <a16:creationId xmlns:a16="http://schemas.microsoft.com/office/drawing/2014/main" id="{2CB72F19-E8E6-4820-887E-4B4DF2604562}"/>
              </a:ext>
            </a:extLst>
          </p:cNvPr>
          <p:cNvSpPr/>
          <p:nvPr/>
        </p:nvSpPr>
        <p:spPr>
          <a:xfrm rot="7991332">
            <a:off x="5997627" y="3905026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2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55984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1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Natalité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Pop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Growth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GDP</a:t>
            </a:r>
          </a:p>
        </p:txBody>
      </p:sp>
    </p:spTree>
    <p:extLst>
      <p:ext uri="{BB962C8B-B14F-4D97-AF65-F5344CB8AC3E}">
        <p14:creationId xmlns:p14="http://schemas.microsoft.com/office/powerpoint/2010/main" val="41975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Basic </a:t>
            </a:r>
            <a:r>
              <a:rPr lang="fr-FR" sz="2400" b="1" dirty="0" err="1">
                <a:solidFill>
                  <a:schemeClr val="tx2"/>
                </a:solidFill>
              </a:rPr>
              <a:t>Error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measurement</a:t>
            </a:r>
            <a:endParaRPr lang="fr-FR" sz="2400" b="1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(for classification)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fr-FR" dirty="0" err="1">
                <a:solidFill>
                  <a:schemeClr val="tx2"/>
                </a:solidFill>
              </a:rPr>
              <a:t>Precision</a:t>
            </a:r>
            <a:r>
              <a:rPr lang="fr-FR" dirty="0">
                <a:solidFill>
                  <a:schemeClr val="tx2"/>
                </a:solidFill>
              </a:rPr>
              <a:t> &amp; </a:t>
            </a:r>
            <a:r>
              <a:rPr lang="fr-FR" dirty="0" err="1">
                <a:solidFill>
                  <a:schemeClr val="tx2"/>
                </a:solidFill>
              </a:rPr>
              <a:t>Recall</a:t>
            </a:r>
            <a:endParaRPr lang="fr-F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tx2"/>
                </a:solidFill>
              </a:rPr>
              <a:t>ROC &amp; AUC</a:t>
            </a: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tx2"/>
                </a:solidFill>
              </a:rPr>
              <a:t>Log </a:t>
            </a:r>
            <a:r>
              <a:rPr lang="fr-FR" dirty="0" err="1">
                <a:solidFill>
                  <a:schemeClr val="tx2"/>
                </a:solidFill>
              </a:rPr>
              <a:t>loss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E93178-B3C7-4F26-ABAE-8CDC1EA8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094" y="1100526"/>
            <a:ext cx="2799889" cy="50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suring Performance: AUC (AUROC) – Glass Box">
            <a:extLst>
              <a:ext uri="{FF2B5EF4-FFF2-40B4-BE49-F238E27FC236}">
                <a16:creationId xmlns:a16="http://schemas.microsoft.com/office/drawing/2014/main" id="{A2CCA301-7204-42E6-B376-08B65EFD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33" y="3429000"/>
            <a:ext cx="3456734" cy="25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4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Basic </a:t>
            </a:r>
            <a:r>
              <a:rPr lang="fr-FR" sz="2400" b="1" dirty="0" err="1">
                <a:solidFill>
                  <a:schemeClr val="tx2"/>
                </a:solidFill>
              </a:rPr>
              <a:t>Error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measurement</a:t>
            </a:r>
            <a:endParaRPr lang="fr-FR" sz="2400" b="1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(for </a:t>
            </a:r>
            <a:r>
              <a:rPr lang="fr-FR" dirty="0" err="1">
                <a:solidFill>
                  <a:schemeClr val="tx2"/>
                </a:solidFill>
              </a:rPr>
              <a:t>regressions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50148-CF97-4718-BC37-FD7E0361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520251"/>
            <a:ext cx="3000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CF9A02-2B29-48E2-B468-33A700C8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678107"/>
            <a:ext cx="31146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677EEF-F64B-4B13-8CBE-41732A54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982" y="1765830"/>
            <a:ext cx="5803361" cy="2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FD71B0-240B-48C2-B03D-258C075E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3" y="4790826"/>
            <a:ext cx="5278977" cy="90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EFBA9DE-FFA5-46EF-BE90-598198CF3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2" y="5608753"/>
            <a:ext cx="3392254" cy="11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2 coefficient de détermination">
            <a:extLst>
              <a:ext uri="{FF2B5EF4-FFF2-40B4-BE49-F238E27FC236}">
                <a16:creationId xmlns:a16="http://schemas.microsoft.com/office/drawing/2014/main" id="{11781783-AAA8-410D-849E-B5E57865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5" y="4491502"/>
            <a:ext cx="3128301" cy="22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2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902ECB-57A9-410F-BAEC-E705D19C7737}"/>
              </a:ext>
            </a:extLst>
          </p:cNvPr>
          <p:cNvSpPr txBox="1"/>
          <p:nvPr/>
        </p:nvSpPr>
        <p:spPr>
          <a:xfrm>
            <a:off x="6540648" y="2127313"/>
            <a:ext cx="477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Demain nous allons manger au restaurant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26671-F833-476B-ADF8-5254293F664A}"/>
              </a:ext>
            </a:extLst>
          </p:cNvPr>
          <p:cNvSpPr/>
          <p:nvPr/>
        </p:nvSpPr>
        <p:spPr>
          <a:xfrm>
            <a:off x="6658985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1B540D-47F5-4E31-9357-FAEDD0B63FD1}"/>
              </a:ext>
            </a:extLst>
          </p:cNvPr>
          <p:cNvSpPr/>
          <p:nvPr/>
        </p:nvSpPr>
        <p:spPr>
          <a:xfrm>
            <a:off x="7325962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1C3566-25AD-4631-B541-AC98AFA5CFD1}"/>
              </a:ext>
            </a:extLst>
          </p:cNvPr>
          <p:cNvSpPr/>
          <p:nvPr/>
        </p:nvSpPr>
        <p:spPr>
          <a:xfrm>
            <a:off x="7987549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6E918-46C2-4286-B6E0-E4A212FC53C7}"/>
              </a:ext>
            </a:extLst>
          </p:cNvPr>
          <p:cNvSpPr/>
          <p:nvPr/>
        </p:nvSpPr>
        <p:spPr>
          <a:xfrm>
            <a:off x="8649136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2F433-51D3-49FD-BC46-1A75F8192ABB}"/>
              </a:ext>
            </a:extLst>
          </p:cNvPr>
          <p:cNvSpPr/>
          <p:nvPr/>
        </p:nvSpPr>
        <p:spPr>
          <a:xfrm>
            <a:off x="9310723" y="2504181"/>
            <a:ext cx="27434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1A313-F473-4F99-8ED8-D3070608E039}"/>
              </a:ext>
            </a:extLst>
          </p:cNvPr>
          <p:cNvSpPr/>
          <p:nvPr/>
        </p:nvSpPr>
        <p:spPr>
          <a:xfrm>
            <a:off x="9685210" y="2496645"/>
            <a:ext cx="8465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CBB5F9-3F43-4BF2-BCDF-14A5815D29BE}"/>
              </a:ext>
            </a:extLst>
          </p:cNvPr>
          <p:cNvSpPr/>
          <p:nvPr/>
        </p:nvSpPr>
        <p:spPr>
          <a:xfrm>
            <a:off x="6658984" y="3035463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DEADC-93DD-4DB3-AC5A-E39F2D6A9ED8}"/>
              </a:ext>
            </a:extLst>
          </p:cNvPr>
          <p:cNvSpPr/>
          <p:nvPr/>
        </p:nvSpPr>
        <p:spPr>
          <a:xfrm>
            <a:off x="7982159" y="3035463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254971-FF25-43CB-B9B3-030D74B3B7B6}"/>
              </a:ext>
            </a:extLst>
          </p:cNvPr>
          <p:cNvSpPr/>
          <p:nvPr/>
        </p:nvSpPr>
        <p:spPr>
          <a:xfrm>
            <a:off x="9305334" y="3035462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2D1CE7-02D3-4FDD-B6CB-E74F29CC685C}"/>
              </a:ext>
            </a:extLst>
          </p:cNvPr>
          <p:cNvSpPr/>
          <p:nvPr/>
        </p:nvSpPr>
        <p:spPr>
          <a:xfrm>
            <a:off x="7320572" y="3453206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634CC-B47B-443D-855E-BDA70332CA53}"/>
              </a:ext>
            </a:extLst>
          </p:cNvPr>
          <p:cNvSpPr/>
          <p:nvPr/>
        </p:nvSpPr>
        <p:spPr>
          <a:xfrm>
            <a:off x="8589967" y="3453206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C9C07-083D-47D7-951E-1F91C713B9E0}"/>
              </a:ext>
            </a:extLst>
          </p:cNvPr>
          <p:cNvSpPr/>
          <p:nvPr/>
        </p:nvSpPr>
        <p:spPr>
          <a:xfrm>
            <a:off x="6658984" y="3943613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BCCDF5-B377-44F7-8994-94EA85F04412}"/>
              </a:ext>
            </a:extLst>
          </p:cNvPr>
          <p:cNvSpPr/>
          <p:nvPr/>
        </p:nvSpPr>
        <p:spPr>
          <a:xfrm>
            <a:off x="8643731" y="3943613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95A3E1-8DA9-4100-9BE8-3DEBB6B5C235}"/>
              </a:ext>
            </a:extLst>
          </p:cNvPr>
          <p:cNvSpPr/>
          <p:nvPr/>
        </p:nvSpPr>
        <p:spPr>
          <a:xfrm>
            <a:off x="7406599" y="4409767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BE8E3B-22D8-4F20-9B02-F5AEEC723A42}"/>
              </a:ext>
            </a:extLst>
          </p:cNvPr>
          <p:cNvSpPr/>
          <p:nvPr/>
        </p:nvSpPr>
        <p:spPr>
          <a:xfrm>
            <a:off x="7982159" y="4902527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460D-5AE2-483D-B5DA-AA4ADB2321B1}"/>
              </a:ext>
            </a:extLst>
          </p:cNvPr>
          <p:cNvSpPr/>
          <p:nvPr/>
        </p:nvSpPr>
        <p:spPr>
          <a:xfrm>
            <a:off x="6712762" y="5360366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71F38D-1785-4361-AF64-48B6B070F6C3}"/>
              </a:ext>
            </a:extLst>
          </p:cNvPr>
          <p:cNvSpPr/>
          <p:nvPr/>
        </p:nvSpPr>
        <p:spPr>
          <a:xfrm>
            <a:off x="7320570" y="5855247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A84F3-31D0-4584-B282-CD7AD15C53D1}"/>
              </a:ext>
            </a:extLst>
          </p:cNvPr>
          <p:cNvSpPr/>
          <p:nvPr/>
        </p:nvSpPr>
        <p:spPr>
          <a:xfrm>
            <a:off x="7982159" y="6319280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</p:spTree>
    <p:extLst>
      <p:ext uri="{BB962C8B-B14F-4D97-AF65-F5344CB8AC3E}">
        <p14:creationId xmlns:p14="http://schemas.microsoft.com/office/powerpoint/2010/main" val="50400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404312"/>
            <a:ext cx="4776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</a:t>
            </a:r>
          </a:p>
          <a:p>
            <a:endParaRPr lang="fr-FR" i="1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6C3CBFE-A0D6-4FFE-9855-48D86061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60880"/>
              </p:ext>
            </p:extLst>
          </p:nvPr>
        </p:nvGraphicFramePr>
        <p:xfrm>
          <a:off x="2485017" y="5085781"/>
          <a:ext cx="7343886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23981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425679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graphicFrame>
        <p:nvGraphicFramePr>
          <p:cNvPr id="35" name="Tableau 8">
            <a:extLst>
              <a:ext uri="{FF2B5EF4-FFF2-40B4-BE49-F238E27FC236}">
                <a16:creationId xmlns:a16="http://schemas.microsoft.com/office/drawing/2014/main" id="{5C698EE8-8FE6-48CD-8F44-BBCC8A439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01136"/>
              </p:ext>
            </p:extLst>
          </p:nvPr>
        </p:nvGraphicFramePr>
        <p:xfrm>
          <a:off x="2485017" y="5960798"/>
          <a:ext cx="7343886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23981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425679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D94C88-96C9-4AE6-8128-335A3C05C129}"/>
              </a:ext>
            </a:extLst>
          </p:cNvPr>
          <p:cNvSpPr txBox="1"/>
          <p:nvPr/>
        </p:nvSpPr>
        <p:spPr>
          <a:xfrm>
            <a:off x="109393" y="5271955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1: </a:t>
            </a:r>
            <a:r>
              <a:rPr lang="fr-FR" dirty="0">
                <a:solidFill>
                  <a:schemeClr val="tx2"/>
                </a:solidFill>
              </a:rPr>
              <a:t>P1 = 100%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0D675A-7027-4C28-86DF-383F16ED45F5}"/>
              </a:ext>
            </a:extLst>
          </p:cNvPr>
          <p:cNvSpPr txBox="1"/>
          <p:nvPr/>
        </p:nvSpPr>
        <p:spPr>
          <a:xfrm>
            <a:off x="109393" y="6230823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2: </a:t>
            </a:r>
            <a:r>
              <a:rPr lang="fr-FR" dirty="0">
                <a:solidFill>
                  <a:schemeClr val="tx2"/>
                </a:solidFill>
              </a:rPr>
              <a:t>P1 = 83%</a:t>
            </a:r>
          </a:p>
        </p:txBody>
      </p:sp>
    </p:spTree>
    <p:extLst>
      <p:ext uri="{BB962C8B-B14F-4D97-AF65-F5344CB8AC3E}">
        <p14:creationId xmlns:p14="http://schemas.microsoft.com/office/powerpoint/2010/main" val="226651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Introduction to IA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Table of contents</a:t>
            </a: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583" y="4215066"/>
            <a:ext cx="1620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Introduction ML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148531" y="4117497"/>
            <a:ext cx="11796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Tools &amp; Storage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859741" y="2848991"/>
            <a:ext cx="1191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ML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Image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Analysis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69921" y="4210025"/>
            <a:ext cx="1458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Intro NLP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29945" y="4210025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Conclusion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fake tweets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99250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404312"/>
            <a:ext cx="4776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1; P2 = 0,20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0,83; P2=0,40</a:t>
            </a:r>
          </a:p>
          <a:p>
            <a:endParaRPr lang="fr-FR" i="1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6C3CBFE-A0D6-4FFE-9855-48D86061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59656"/>
              </p:ext>
            </p:extLst>
          </p:nvPr>
        </p:nvGraphicFramePr>
        <p:xfrm>
          <a:off x="2485017" y="5085781"/>
          <a:ext cx="911172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22345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 manger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Manger 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 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Aller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 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graphicFrame>
        <p:nvGraphicFramePr>
          <p:cNvPr id="35" name="Tableau 8">
            <a:extLst>
              <a:ext uri="{FF2B5EF4-FFF2-40B4-BE49-F238E27FC236}">
                <a16:creationId xmlns:a16="http://schemas.microsoft.com/office/drawing/2014/main" id="{5C698EE8-8FE6-48CD-8F44-BBCC8A439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85465"/>
              </p:ext>
            </p:extLst>
          </p:nvPr>
        </p:nvGraphicFramePr>
        <p:xfrm>
          <a:off x="2485017" y="5960798"/>
          <a:ext cx="911172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22345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 allons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Allons diner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Diner 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Restaurant demain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D94C88-96C9-4AE6-8128-335A3C05C129}"/>
              </a:ext>
            </a:extLst>
          </p:cNvPr>
          <p:cNvSpPr txBox="1"/>
          <p:nvPr/>
        </p:nvSpPr>
        <p:spPr>
          <a:xfrm>
            <a:off x="109393" y="5271955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1: </a:t>
            </a:r>
            <a:r>
              <a:rPr lang="fr-FR" dirty="0">
                <a:solidFill>
                  <a:schemeClr val="tx2"/>
                </a:solidFill>
              </a:rPr>
              <a:t>P1 = 20%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0D675A-7027-4C28-86DF-383F16ED45F5}"/>
              </a:ext>
            </a:extLst>
          </p:cNvPr>
          <p:cNvSpPr txBox="1"/>
          <p:nvPr/>
        </p:nvSpPr>
        <p:spPr>
          <a:xfrm>
            <a:off x="109393" y="6230823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2: </a:t>
            </a:r>
            <a:r>
              <a:rPr lang="fr-FR" dirty="0">
                <a:solidFill>
                  <a:schemeClr val="tx2"/>
                </a:solidFill>
              </a:rPr>
              <a:t>P1 = 40%</a:t>
            </a:r>
          </a:p>
        </p:txBody>
      </p: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  <a:p>
            <a:pPr marL="342900" indent="-342900">
              <a:buAutoNum type="arabicPeriod"/>
            </a:pPr>
            <a:r>
              <a:rPr lang="fr-FR" dirty="0"/>
              <a:t>Calculer la moyenne pondérée des </a:t>
            </a:r>
            <a:r>
              <a:rPr lang="fr-FR" dirty="0" err="1"/>
              <a:t>logPn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Exp</a:t>
            </a:r>
            <a:r>
              <a:rPr lang="fr-FR" dirty="0"/>
              <a:t>. et Multiplier par la </a:t>
            </a:r>
            <a:r>
              <a:rPr lang="fr-FR" dirty="0" err="1"/>
              <a:t>Brevity</a:t>
            </a:r>
            <a:r>
              <a:rPr lang="fr-FR" dirty="0"/>
              <a:t> </a:t>
            </a:r>
            <a:r>
              <a:rPr lang="fr-FR" dirty="0" err="1"/>
              <a:t>Penality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977179"/>
            <a:ext cx="4776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1; P2 = 0,20;</a:t>
            </a:r>
          </a:p>
          <a:p>
            <a:r>
              <a:rPr lang="fr-FR" dirty="0"/>
              <a:t>BLEU = 0,84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0,83; P2=0,40;</a:t>
            </a:r>
          </a:p>
          <a:p>
            <a:r>
              <a:rPr lang="fr-FR" i="1" dirty="0"/>
              <a:t>BLEU = 1,46</a:t>
            </a:r>
          </a:p>
        </p:txBody>
      </p:sp>
    </p:spTree>
    <p:extLst>
      <p:ext uri="{BB962C8B-B14F-4D97-AF65-F5344CB8AC3E}">
        <p14:creationId xmlns:p14="http://schemas.microsoft.com/office/powerpoint/2010/main" val="85446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22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1298790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Reduction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PCA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Principal Component Analysis (PCA) - Better Explained | ML+">
            <a:extLst>
              <a:ext uri="{FF2B5EF4-FFF2-40B4-BE49-F238E27FC236}">
                <a16:creationId xmlns:a16="http://schemas.microsoft.com/office/drawing/2014/main" id="{46356258-8641-4775-B70E-835080F7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31" y="1879786"/>
            <a:ext cx="3463807" cy="30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 matriciel-Valeurs propres - Vecteurs propres ...">
            <a:extLst>
              <a:ext uri="{FF2B5EF4-FFF2-40B4-BE49-F238E27FC236}">
                <a16:creationId xmlns:a16="http://schemas.microsoft.com/office/drawing/2014/main" id="{3F80E572-C533-4E63-A63A-3EBA5D02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20" y="2557938"/>
            <a:ext cx="4157066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B29F77-3643-4EA7-8E78-7E460A283920}"/>
              </a:ext>
            </a:extLst>
          </p:cNvPr>
          <p:cNvSpPr txBox="1"/>
          <p:nvPr/>
        </p:nvSpPr>
        <p:spPr>
          <a:xfrm>
            <a:off x="1290918" y="1441525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Diagonaliser la matrice de covariance pour sortir les directions principales</a:t>
            </a:r>
          </a:p>
        </p:txBody>
      </p:sp>
    </p:spTree>
    <p:extLst>
      <p:ext uri="{BB962C8B-B14F-4D97-AF65-F5344CB8AC3E}">
        <p14:creationId xmlns:p14="http://schemas.microsoft.com/office/powerpoint/2010/main" val="33018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Reduction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LDA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B29F77-3643-4EA7-8E78-7E460A283920}"/>
              </a:ext>
            </a:extLst>
          </p:cNvPr>
          <p:cNvSpPr txBox="1"/>
          <p:nvPr/>
        </p:nvSpPr>
        <p:spPr>
          <a:xfrm>
            <a:off x="1290918" y="1441525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Maximiser la distance entre les classes</a:t>
            </a:r>
          </a:p>
          <a:p>
            <a:r>
              <a:rPr lang="fr-FR" b="1" dirty="0">
                <a:solidFill>
                  <a:schemeClr val="tx2"/>
                </a:solidFill>
              </a:rPr>
              <a:t>Minimiser la variance intra classe</a:t>
            </a:r>
          </a:p>
        </p:txBody>
      </p:sp>
      <p:pic>
        <p:nvPicPr>
          <p:cNvPr id="9218" name="Picture 2" descr="Machine Learning-LDA (Linear Discrimination) Dimensionality ...">
            <a:extLst>
              <a:ext uri="{FF2B5EF4-FFF2-40B4-BE49-F238E27FC236}">
                <a16:creationId xmlns:a16="http://schemas.microsoft.com/office/drawing/2014/main" id="{D321FE16-1EC3-4DA2-9C3A-91691BE8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84" y="3402251"/>
            <a:ext cx="3657600" cy="27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888966-3A2B-4463-981E-E55A66E5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3402251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1 (suite)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Selection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7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26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203075"/>
            <a:ext cx="3885494" cy="45185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WorkFlow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9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Workflow data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241" y="4133290"/>
            <a:ext cx="1620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Scrapping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Gathering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066804" y="4256400"/>
            <a:ext cx="1179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Storage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791793" y="2838604"/>
            <a:ext cx="14653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Cleaning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(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dep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. ETL/ELT)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Adapt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/ PCA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13512" y="4253682"/>
            <a:ext cx="1458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Training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29945" y="4210025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Usage /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Viz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Testing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232470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Famous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D95A6A-0B53-4568-AE7B-F2A4763BBA9E}"/>
              </a:ext>
            </a:extLst>
          </p:cNvPr>
          <p:cNvSpPr txBox="1"/>
          <p:nvPr/>
        </p:nvSpPr>
        <p:spPr>
          <a:xfrm>
            <a:off x="1452281" y="1516828"/>
            <a:ext cx="57123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MNIST</a:t>
            </a:r>
            <a:r>
              <a:rPr lang="fr-FR" dirty="0"/>
              <a:t> : </a:t>
            </a:r>
            <a:r>
              <a:rPr lang="fr-FR" dirty="0" err="1"/>
              <a:t>dataset</a:t>
            </a:r>
            <a:r>
              <a:rPr lang="fr-FR" dirty="0"/>
              <a:t> digit </a:t>
            </a:r>
            <a:r>
              <a:rPr lang="fr-FR" dirty="0" err="1"/>
              <a:t>numbers</a:t>
            </a:r>
            <a:endParaRPr lang="fr-FR" dirty="0"/>
          </a:p>
          <a:p>
            <a:r>
              <a:rPr lang="fr-FR" b="1" dirty="0"/>
              <a:t>MS-COCO</a:t>
            </a:r>
            <a:r>
              <a:rPr lang="fr-FR" dirty="0"/>
              <a:t> :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segmentation</a:t>
            </a:r>
          </a:p>
          <a:p>
            <a:r>
              <a:rPr lang="fr-FR" b="1" dirty="0" err="1"/>
              <a:t>ImageNet</a:t>
            </a:r>
            <a:r>
              <a:rPr lang="fr-FR" dirty="0"/>
              <a:t> : </a:t>
            </a:r>
            <a:r>
              <a:rPr lang="fr-FR" dirty="0" err="1"/>
              <a:t>object</a:t>
            </a:r>
            <a:r>
              <a:rPr lang="fr-FR" dirty="0"/>
              <a:t> classification</a:t>
            </a:r>
          </a:p>
          <a:p>
            <a:r>
              <a:rPr lang="fr-FR" b="1" dirty="0"/>
              <a:t>Open Image </a:t>
            </a:r>
            <a:r>
              <a:rPr lang="fr-FR" b="1" dirty="0" err="1"/>
              <a:t>Dataset</a:t>
            </a:r>
            <a:endParaRPr lang="fr-FR" b="1" dirty="0"/>
          </a:p>
          <a:p>
            <a:endParaRPr lang="fr-FR" dirty="0"/>
          </a:p>
          <a:p>
            <a:r>
              <a:rPr lang="fr-FR" b="1" dirty="0"/>
              <a:t>IMDB</a:t>
            </a:r>
          </a:p>
          <a:p>
            <a:r>
              <a:rPr lang="fr-FR" b="1" dirty="0"/>
              <a:t>Sentiment140</a:t>
            </a:r>
          </a:p>
          <a:p>
            <a:r>
              <a:rPr lang="fr-FR" b="1" dirty="0" err="1"/>
              <a:t>WordNet</a:t>
            </a:r>
            <a:endParaRPr lang="fr-FR" b="1" dirty="0"/>
          </a:p>
          <a:p>
            <a:endParaRPr lang="fr-FR" dirty="0"/>
          </a:p>
          <a:p>
            <a:r>
              <a:rPr lang="fr-FR" b="1" dirty="0" err="1"/>
              <a:t>FreeSpoken</a:t>
            </a:r>
            <a:r>
              <a:rPr lang="fr-FR" b="1" dirty="0"/>
              <a:t> Digit </a:t>
            </a:r>
            <a:r>
              <a:rPr lang="fr-FR" b="1" dirty="0" err="1"/>
              <a:t>dataset</a:t>
            </a:r>
            <a:endParaRPr lang="fr-FR" b="1" dirty="0"/>
          </a:p>
          <a:p>
            <a:r>
              <a:rPr lang="fr-FR" b="1" dirty="0" err="1"/>
              <a:t>LibriSpeech</a:t>
            </a:r>
            <a:endParaRPr lang="fr-FR" b="1" dirty="0"/>
          </a:p>
          <a:p>
            <a:r>
              <a:rPr lang="fr-FR" b="1" dirty="0" err="1"/>
              <a:t>VoxCeleb</a:t>
            </a:r>
            <a:endParaRPr lang="fr-FR" b="1" dirty="0"/>
          </a:p>
          <a:p>
            <a:endParaRPr lang="fr-FR" dirty="0"/>
          </a:p>
          <a:p>
            <a:r>
              <a:rPr lang="fr-FR" b="1" dirty="0" err="1"/>
              <a:t>Kaggle</a:t>
            </a:r>
            <a:endParaRPr lang="fr-FR" b="1" dirty="0"/>
          </a:p>
          <a:p>
            <a:r>
              <a:rPr lang="fr-FR" b="1" dirty="0" err="1"/>
              <a:t>Data.gouv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469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Enginering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CF482C-D122-4392-8239-07836E413362}"/>
              </a:ext>
            </a:extLst>
          </p:cNvPr>
          <p:cNvSpPr txBox="1"/>
          <p:nvPr/>
        </p:nvSpPr>
        <p:spPr>
          <a:xfrm>
            <a:off x="828338" y="1473797"/>
            <a:ext cx="34639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tx2"/>
                </a:solidFill>
              </a:rPr>
              <a:t>Cleaning avec Pandas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Dropna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Fillna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Interpolate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Custom map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100C2C-87AB-411F-93AF-8C9131664ABD}"/>
              </a:ext>
            </a:extLst>
          </p:cNvPr>
          <p:cNvSpPr txBox="1"/>
          <p:nvPr/>
        </p:nvSpPr>
        <p:spPr>
          <a:xfrm>
            <a:off x="828338" y="3429000"/>
            <a:ext cx="34639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Labeliser avec </a:t>
            </a:r>
            <a:r>
              <a:rPr lang="fr-FR" sz="2000" b="1" dirty="0" err="1">
                <a:solidFill>
                  <a:schemeClr val="tx2"/>
                </a:solidFill>
              </a:rPr>
              <a:t>Sklearn</a:t>
            </a:r>
            <a:endParaRPr lang="fr-FR" sz="2000" b="1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LabelEncoders</a:t>
            </a:r>
            <a:r>
              <a:rPr lang="fr-FR" dirty="0">
                <a:solidFill>
                  <a:schemeClr val="tx2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OneHotEncoder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dummy</a:t>
            </a:r>
            <a:r>
              <a:rPr lang="fr-FR" dirty="0">
                <a:solidFill>
                  <a:schemeClr val="tx2"/>
                </a:solidFill>
              </a:rPr>
              <a:t> spread)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OrdinalEncoder</a:t>
            </a:r>
            <a:r>
              <a:rPr lang="fr-FR" dirty="0">
                <a:solidFill>
                  <a:schemeClr val="tx2"/>
                </a:solidFill>
              </a:rPr>
              <a:t> (use </a:t>
            </a:r>
            <a:r>
              <a:rPr lang="fr-FR" dirty="0" err="1">
                <a:solidFill>
                  <a:schemeClr val="tx2"/>
                </a:solidFill>
              </a:rPr>
              <a:t>order</a:t>
            </a:r>
            <a:r>
              <a:rPr lang="fr-FR" dirty="0">
                <a:solidFill>
                  <a:schemeClr val="tx2"/>
                </a:solidFill>
              </a:rPr>
              <a:t> 1 </a:t>
            </a:r>
            <a:r>
              <a:rPr lang="fr-FR" dirty="0" err="1">
                <a:solidFill>
                  <a:schemeClr val="tx2"/>
                </a:solidFill>
              </a:rPr>
              <a:t>dim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LabelEncoder</a:t>
            </a:r>
            <a:r>
              <a:rPr lang="fr-FR" dirty="0">
                <a:solidFill>
                  <a:schemeClr val="tx2"/>
                </a:solidFill>
              </a:rPr>
              <a:t> (use for </a:t>
            </a:r>
            <a:r>
              <a:rPr lang="fr-FR" dirty="0" err="1">
                <a:solidFill>
                  <a:schemeClr val="tx2"/>
                </a:solidFill>
              </a:rPr>
              <a:t>target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FeatureHasher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Cyclic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encoding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KFold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1628A4-C8F2-4EB5-9EDA-2141B9642F66}"/>
              </a:ext>
            </a:extLst>
          </p:cNvPr>
          <p:cNvSpPr txBox="1"/>
          <p:nvPr/>
        </p:nvSpPr>
        <p:spPr>
          <a:xfrm>
            <a:off x="5735618" y="1473797"/>
            <a:ext cx="34639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Pre traitement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Normalization</a:t>
            </a:r>
            <a:r>
              <a:rPr lang="fr-FR" dirty="0">
                <a:solidFill>
                  <a:schemeClr val="tx2"/>
                </a:solidFill>
              </a:rPr>
              <a:t>: </a:t>
            </a:r>
            <a:r>
              <a:rPr lang="fr-FR" b="1" dirty="0" err="1">
                <a:solidFill>
                  <a:schemeClr val="tx2"/>
                </a:solidFill>
              </a:rPr>
              <a:t>MinMaxScaler</a:t>
            </a:r>
            <a:r>
              <a:rPr lang="fr-FR" b="1" dirty="0">
                <a:solidFill>
                  <a:schemeClr val="tx2"/>
                </a:solidFill>
              </a:rPr>
              <a:t> (and </a:t>
            </a:r>
            <a:r>
              <a:rPr lang="fr-FR" b="1" dirty="0" err="1">
                <a:solidFill>
                  <a:schemeClr val="tx2"/>
                </a:solidFill>
              </a:rPr>
              <a:t>other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Scalers</a:t>
            </a:r>
            <a:r>
              <a:rPr lang="fr-FR" b="1" dirty="0">
                <a:solidFill>
                  <a:schemeClr val="tx2"/>
                </a:solidFill>
              </a:rPr>
              <a:t>)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Outlier</a:t>
            </a:r>
            <a:r>
              <a:rPr lang="fr-FR" dirty="0">
                <a:solidFill>
                  <a:schemeClr val="tx2"/>
                </a:solidFill>
              </a:rPr>
              <a:t>: </a:t>
            </a:r>
            <a:r>
              <a:rPr lang="fr-FR" b="1" dirty="0" err="1">
                <a:solidFill>
                  <a:schemeClr val="tx2"/>
                </a:solidFill>
              </a:rPr>
              <a:t>Seaborn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boxplot</a:t>
            </a:r>
            <a:endParaRPr lang="fr-F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OpenCV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equalization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/>
                </a:solidFill>
              </a:rPr>
              <a:t>Signal : Noise Removal </a:t>
            </a:r>
          </a:p>
        </p:txBody>
      </p:sp>
    </p:spTree>
    <p:extLst>
      <p:ext uri="{BB962C8B-B14F-4D97-AF65-F5344CB8AC3E}">
        <p14:creationId xmlns:p14="http://schemas.microsoft.com/office/powerpoint/2010/main" val="410249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A3E0C-D1F4-409C-BB4F-2689972BA17B}"/>
              </a:ext>
            </a:extLst>
          </p:cNvPr>
          <p:cNvSpPr/>
          <p:nvPr/>
        </p:nvSpPr>
        <p:spPr>
          <a:xfrm>
            <a:off x="0" y="0"/>
            <a:ext cx="12192000" cy="6866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116303" y="997038"/>
            <a:ext cx="4089680" cy="457605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Machine Learning</a:t>
            </a:r>
            <a:endParaRPr lang="id-ID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50s - Walter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Pitts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&amp; Warren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McCulloch</a:t>
            </a:r>
            <a:endParaRPr lang="fr-FR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60s –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Bayesian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Methods</a:t>
            </a:r>
            <a:endParaRPr lang="id-ID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1969 - Marvin Minsky : non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linearity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&amp;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conexity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issue for perceptrons</a:t>
            </a:r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80s –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Multilayer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perceptron (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still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not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enough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power)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90s – SVM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2000s – Kernel Methods : SVC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2009 –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ImageNet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: The importance of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DBs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2014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XGBoost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2017 Transformer Nets : « All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you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need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is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Attention »</a:t>
            </a:r>
          </a:p>
          <a:p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6654801" y="2056881"/>
            <a:ext cx="4675955" cy="320040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1D44A-2086-46F1-9C99-7E480ED8E585}"/>
              </a:ext>
            </a:extLst>
          </p:cNvPr>
          <p:cNvSpPr/>
          <p:nvPr/>
        </p:nvSpPr>
        <p:spPr>
          <a:xfrm>
            <a:off x="488272" y="6169981"/>
            <a:ext cx="2678608" cy="705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14E56-7043-48EF-A5FA-93F94CBC81BA}"/>
              </a:ext>
            </a:extLst>
          </p:cNvPr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3" name="Espace réservé pour une image  22">
            <a:extLst>
              <a:ext uri="{FF2B5EF4-FFF2-40B4-BE49-F238E27FC236}">
                <a16:creationId xmlns:a16="http://schemas.microsoft.com/office/drawing/2014/main" id="{C269C249-F22B-45B0-9B8F-ABFAC127AB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10296"/>
          <a:stretch>
            <a:fillRect/>
          </a:stretch>
        </p:blipFill>
        <p:spPr>
          <a:xfrm>
            <a:off x="34287" y="1942581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703642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30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190514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2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Nationalité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d’un prénom</a:t>
            </a:r>
          </a:p>
        </p:txBody>
      </p:sp>
    </p:spTree>
    <p:extLst>
      <p:ext uri="{BB962C8B-B14F-4D97-AF65-F5344CB8AC3E}">
        <p14:creationId xmlns:p14="http://schemas.microsoft.com/office/powerpoint/2010/main" val="240719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: Storage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DF37B53-D973-438B-9CC7-F62FD2286E91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Amazon S3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618F91E-3C05-40FF-BDC6-9A32A0785758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PostGreSQL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685541-2B94-46D3-92D9-90BAD3866258}"/>
              </a:ext>
            </a:extLst>
          </p:cNvPr>
          <p:cNvSpPr/>
          <p:nvPr/>
        </p:nvSpPr>
        <p:spPr>
          <a:xfrm>
            <a:off x="4681369" y="4778188"/>
            <a:ext cx="2829262" cy="12882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125048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32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190514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Computer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6435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omputer Vision Mask R-CNN Semantic Segmentation In Addition ...">
            <a:extLst>
              <a:ext uri="{FF2B5EF4-FFF2-40B4-BE49-F238E27FC236}">
                <a16:creationId xmlns:a16="http://schemas.microsoft.com/office/drawing/2014/main" id="{1831E586-0EB5-4524-A0E7-02F5CE22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72" y="1669060"/>
            <a:ext cx="6996753" cy="39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F98D377-1888-4491-BBCF-54E7D42DFF28}"/>
              </a:ext>
            </a:extLst>
          </p:cNvPr>
          <p:cNvSpPr txBox="1"/>
          <p:nvPr/>
        </p:nvSpPr>
        <p:spPr>
          <a:xfrm>
            <a:off x="629236" y="1669060"/>
            <a:ext cx="3636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Cleaning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/>
              <a:t>Histogram</a:t>
            </a:r>
            <a:r>
              <a:rPr lang="fr-FR" dirty="0"/>
              <a:t> </a:t>
            </a:r>
            <a:r>
              <a:rPr lang="fr-FR" dirty="0" err="1"/>
              <a:t>equalization</a:t>
            </a:r>
            <a:endParaRPr lang="fr-FR" dirty="0"/>
          </a:p>
          <a:p>
            <a:r>
              <a:rPr lang="fr-FR" dirty="0"/>
              <a:t>Image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  <a:p>
            <a:r>
              <a:rPr lang="fr-FR" dirty="0" err="1"/>
              <a:t>Morphology</a:t>
            </a:r>
            <a:r>
              <a:rPr lang="fr-FR" dirty="0"/>
              <a:t> (non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</a:t>
            </a:r>
          </a:p>
          <a:p>
            <a:r>
              <a:rPr lang="fr-FR" dirty="0"/>
              <a:t>Calibration</a:t>
            </a:r>
          </a:p>
          <a:p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quantization</a:t>
            </a:r>
            <a:r>
              <a:rPr lang="fr-FR" dirty="0"/>
              <a:t> (</a:t>
            </a:r>
            <a:r>
              <a:rPr lang="fr-FR" dirty="0" err="1"/>
              <a:t>kmean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>
                <a:solidFill>
                  <a:schemeClr val="tx2"/>
                </a:solidFill>
              </a:rPr>
              <a:t>Feature</a:t>
            </a:r>
            <a:r>
              <a:rPr lang="fr-FR" b="1" dirty="0">
                <a:solidFill>
                  <a:schemeClr val="tx2"/>
                </a:solidFill>
              </a:rPr>
              <a:t> extraction</a:t>
            </a:r>
          </a:p>
          <a:p>
            <a:r>
              <a:rPr lang="fr-FR" dirty="0"/>
              <a:t>Spectral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Edge </a:t>
            </a:r>
            <a:r>
              <a:rPr lang="fr-FR" dirty="0" err="1"/>
              <a:t>detection</a:t>
            </a:r>
            <a:endParaRPr lang="fr-FR" dirty="0"/>
          </a:p>
          <a:p>
            <a:r>
              <a:rPr lang="fr-FR" dirty="0"/>
              <a:t>Segmentation</a:t>
            </a:r>
          </a:p>
          <a:p>
            <a:r>
              <a:rPr lang="fr-FR" dirty="0"/>
              <a:t>SIFT, ORB, KAZE, SURF</a:t>
            </a:r>
          </a:p>
          <a:p>
            <a:r>
              <a:rPr lang="fr-FR" dirty="0"/>
              <a:t>Optical flow</a:t>
            </a:r>
          </a:p>
          <a:p>
            <a:r>
              <a:rPr lang="fr-FR" dirty="0"/>
              <a:t>Object </a:t>
            </a:r>
            <a:r>
              <a:rPr lang="fr-FR" dirty="0" err="1"/>
              <a:t>detection</a:t>
            </a:r>
            <a:r>
              <a:rPr lang="fr-FR" dirty="0"/>
              <a:t>/</a:t>
            </a:r>
            <a:r>
              <a:rPr lang="fr-FR" dirty="0" err="1"/>
              <a:t>tracking</a:t>
            </a:r>
            <a:endParaRPr lang="fr-FR" dirty="0"/>
          </a:p>
          <a:p>
            <a:endParaRPr lang="fr-FR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3651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56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Loading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3306B3-61D6-40AA-80A3-5247C6B6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364819"/>
            <a:ext cx="6713220" cy="8229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5C3D1E-8D59-4FBD-A756-1352B8941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3187779"/>
            <a:ext cx="6713220" cy="7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6" name="Image 5" descr="Une image contenant capture d’écran, assis, écran, noir&#10;&#10;Description générée automatiquement">
            <a:extLst>
              <a:ext uri="{FF2B5EF4-FFF2-40B4-BE49-F238E27FC236}">
                <a16:creationId xmlns:a16="http://schemas.microsoft.com/office/drawing/2014/main" id="{B77A00DE-C017-46A0-B889-8322DC25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156555"/>
            <a:ext cx="671322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 </a:t>
            </a:r>
            <a:r>
              <a:rPr lang="fr-FR" dirty="0" err="1">
                <a:solidFill>
                  <a:schemeClr val="tx2"/>
                </a:solidFill>
              </a:rPr>
              <a:t>Keras</a:t>
            </a:r>
            <a:r>
              <a:rPr lang="fr-FR" dirty="0">
                <a:solidFill>
                  <a:schemeClr val="tx2"/>
                </a:solidFill>
              </a:rPr>
              <a:t> Model </a:t>
            </a:r>
            <a:r>
              <a:rPr lang="fr-FR" dirty="0" err="1">
                <a:solidFill>
                  <a:schemeClr val="tx2"/>
                </a:solidFill>
              </a:rPr>
              <a:t>is</a:t>
            </a:r>
            <a:r>
              <a:rPr lang="fr-FR" dirty="0">
                <a:solidFill>
                  <a:schemeClr val="tx2"/>
                </a:solidFill>
              </a:rPr>
              <a:t> made of </a:t>
            </a:r>
            <a:r>
              <a:rPr lang="fr-FR" dirty="0" err="1">
                <a:solidFill>
                  <a:schemeClr val="tx2"/>
                </a:solidFill>
              </a:rPr>
              <a:t>Layers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packed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together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762495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CE1CB6-3F29-4EBB-84AE-B8FC5F19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7" y="2543511"/>
            <a:ext cx="5377200" cy="1157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A6B0F0-ACA7-4F5F-8DDA-E21DED9A3AEA}"/>
              </a:ext>
            </a:extLst>
          </p:cNvPr>
          <p:cNvSpPr txBox="1"/>
          <p:nvPr/>
        </p:nvSpPr>
        <p:spPr>
          <a:xfrm>
            <a:off x="989373" y="3749624"/>
            <a:ext cx="372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Connected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sequencially</a:t>
            </a:r>
            <a:endParaRPr lang="fr-FR" sz="1600" dirty="0">
              <a:solidFill>
                <a:schemeClr val="tx2"/>
              </a:solidFill>
            </a:endParaRP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EC868E-91FF-4F92-A29B-21CD81F1F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8"/>
          <a:stretch/>
        </p:blipFill>
        <p:spPr>
          <a:xfrm>
            <a:off x="989373" y="4351210"/>
            <a:ext cx="5452834" cy="15468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7655CE-D7E9-49DB-8B66-42990E1A77A5}"/>
              </a:ext>
            </a:extLst>
          </p:cNvPr>
          <p:cNvSpPr txBox="1"/>
          <p:nvPr/>
        </p:nvSpPr>
        <p:spPr>
          <a:xfrm>
            <a:off x="935585" y="5898070"/>
            <a:ext cx="372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Connected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with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functionnal</a:t>
            </a:r>
            <a:r>
              <a:rPr lang="fr-FR" sz="16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88335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762495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ReLU and Softmax? - Quora">
            <a:extLst>
              <a:ext uri="{FF2B5EF4-FFF2-40B4-BE49-F238E27FC236}">
                <a16:creationId xmlns:a16="http://schemas.microsoft.com/office/drawing/2014/main" id="{08AC8844-59B4-4DDF-BA18-E225D740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" y="3018761"/>
            <a:ext cx="57340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362BF0A-B2A0-4059-BE41-628E72AFDCF9}"/>
              </a:ext>
            </a:extLst>
          </p:cNvPr>
          <p:cNvSpPr txBox="1"/>
          <p:nvPr/>
        </p:nvSpPr>
        <p:spPr>
          <a:xfrm>
            <a:off x="488272" y="1688951"/>
            <a:ext cx="339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</a:t>
            </a:r>
            <a:r>
              <a:rPr lang="fr-FR" dirty="0" err="1"/>
              <a:t>neuronne</a:t>
            </a:r>
            <a:r>
              <a:rPr lang="fr-FR" dirty="0"/>
              <a:t> combine ses entrées pour fournir une sortie par sa fonction d’activation</a:t>
            </a:r>
          </a:p>
        </p:txBody>
      </p:sp>
    </p:spTree>
    <p:extLst>
      <p:ext uri="{BB962C8B-B14F-4D97-AF65-F5344CB8AC3E}">
        <p14:creationId xmlns:p14="http://schemas.microsoft.com/office/powerpoint/2010/main" val="3854797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Input Layer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388873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B86C88B-BE40-4F29-90AC-500D0D0EB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99"/>
          <a:stretch/>
        </p:blipFill>
        <p:spPr>
          <a:xfrm>
            <a:off x="1065007" y="3059477"/>
            <a:ext cx="433316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7206" y="6422273"/>
            <a:ext cx="39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760906" y="214349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Machine 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 rot="4351113">
            <a:off x="6527135" y="1807152"/>
            <a:ext cx="5088257" cy="3509695"/>
            <a:chOff x="940378" y="1114346"/>
            <a:chExt cx="7056438" cy="4867275"/>
          </a:xfrm>
        </p:grpSpPr>
        <p:sp>
          <p:nvSpPr>
            <p:cNvPr id="21" name="Arc 682"/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2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4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5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6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7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8" name="Arc 681"/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9" name="Arc 683"/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9997179" y="1315346"/>
            <a:ext cx="2040364" cy="407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361330" y="3558368"/>
            <a:ext cx="2040364" cy="475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800" dirty="0" err="1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27097" y="5074612"/>
            <a:ext cx="4263712" cy="67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3200" dirty="0" err="1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</a:t>
            </a:r>
            <a:r>
              <a:rPr lang="fr-FR" sz="3200" dirty="0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/Product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F95B59-AC0C-4883-B63F-17D12251B43A}"/>
              </a:ext>
            </a:extLst>
          </p:cNvPr>
          <p:cNvSpPr txBox="1"/>
          <p:nvPr/>
        </p:nvSpPr>
        <p:spPr>
          <a:xfrm>
            <a:off x="8428147" y="1820287"/>
            <a:ext cx="75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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B725405-7CDA-40D1-9B7A-D06D85960D68}"/>
              </a:ext>
            </a:extLst>
          </p:cNvPr>
          <p:cNvSpPr txBox="1"/>
          <p:nvPr/>
        </p:nvSpPr>
        <p:spPr>
          <a:xfrm>
            <a:off x="9334381" y="3775156"/>
            <a:ext cx="75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B94516-2CB8-489F-8DA4-407595F19C26}"/>
              </a:ext>
            </a:extLst>
          </p:cNvPr>
          <p:cNvSpPr txBox="1"/>
          <p:nvPr/>
        </p:nvSpPr>
        <p:spPr>
          <a:xfrm>
            <a:off x="8371055" y="5160972"/>
            <a:ext cx="89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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918B9E-1FA1-4D05-A4AD-989F1EA363EB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269001-F7BE-4479-82B8-0FAFE2B96E26}"/>
              </a:ext>
            </a:extLst>
          </p:cNvPr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CC4017CD-7C74-454B-8196-0E1137733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0" y="1868604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B69AF11-2541-4C14-91DF-1FDEAEE4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48" y="1929593"/>
            <a:ext cx="2809875" cy="1628775"/>
          </a:xfrm>
          <a:prstGeom prst="rect">
            <a:avLst/>
          </a:prstGeom>
        </p:spPr>
      </p:pic>
      <p:pic>
        <p:nvPicPr>
          <p:cNvPr id="17" name="Image 16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9CC8F780-8070-4BBF-9DF9-3962ABDF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29" y="1835686"/>
            <a:ext cx="1772713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9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Dense Layer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388873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699979-970A-483C-8EED-481160E24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16"/>
          <a:stretch/>
        </p:blipFill>
        <p:spPr>
          <a:xfrm>
            <a:off x="1065007" y="2492739"/>
            <a:ext cx="4462586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3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Conv2D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B86907-BC64-4DAB-8B27-F704D3CE7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1"/>
          <a:stretch/>
        </p:blipFill>
        <p:spPr>
          <a:xfrm>
            <a:off x="1065007" y="2374573"/>
            <a:ext cx="5030993" cy="3459480"/>
          </a:xfrm>
          <a:prstGeom prst="rect">
            <a:avLst/>
          </a:prstGeom>
        </p:spPr>
      </p:pic>
      <p:pic>
        <p:nvPicPr>
          <p:cNvPr id="14338" name="Picture 2" descr="Intuitively Understanding Convolutions for Deep Learning">
            <a:extLst>
              <a:ext uri="{FF2B5EF4-FFF2-40B4-BE49-F238E27FC236}">
                <a16:creationId xmlns:a16="http://schemas.microsoft.com/office/drawing/2014/main" id="{33432D1E-7A45-4F00-A9DA-43418E094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8" y="1742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8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MaxPooling</a:t>
            </a:r>
            <a:r>
              <a:rPr lang="fr-FR" dirty="0">
                <a:solidFill>
                  <a:schemeClr val="tx2"/>
                </a:solidFill>
              </a:rPr>
              <a:t> Layer</a:t>
            </a:r>
          </a:p>
        </p:txBody>
      </p:sp>
      <p:pic>
        <p:nvPicPr>
          <p:cNvPr id="14338" name="Picture 2" descr="Intuitively Understanding Convolutions for Deep Learning">
            <a:extLst>
              <a:ext uri="{FF2B5EF4-FFF2-40B4-BE49-F238E27FC236}">
                <a16:creationId xmlns:a16="http://schemas.microsoft.com/office/drawing/2014/main" id="{33432D1E-7A45-4F00-A9DA-43418E094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8" y="1742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7A62BE-1DCE-475D-AD45-D4EE9C707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2"/>
          <a:stretch/>
        </p:blipFill>
        <p:spPr>
          <a:xfrm>
            <a:off x="1065007" y="3017520"/>
            <a:ext cx="562624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5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DDC32E-FE87-49AE-B02A-D37841C51232}"/>
              </a:ext>
            </a:extLst>
          </p:cNvPr>
          <p:cNvSpPr/>
          <p:nvPr/>
        </p:nvSpPr>
        <p:spPr>
          <a:xfrm>
            <a:off x="4649096" y="1298985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Regression</a:t>
            </a:r>
            <a:r>
              <a:rPr lang="fr-FR" dirty="0"/>
              <a:t> :</a:t>
            </a:r>
          </a:p>
          <a:p>
            <a:pPr algn="ctr"/>
            <a:r>
              <a:rPr lang="fr-FR" dirty="0" err="1"/>
              <a:t>Mean_squared_error</a:t>
            </a:r>
            <a:endParaRPr lang="fr-FR" dirty="0"/>
          </a:p>
          <a:p>
            <a:pPr algn="ctr"/>
            <a:r>
              <a:rPr lang="fr-FR" dirty="0"/>
              <a:t>MSLE</a:t>
            </a:r>
          </a:p>
          <a:p>
            <a:pPr algn="ctr"/>
            <a:r>
              <a:rPr lang="fr-FR" dirty="0"/>
              <a:t>MAE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1FE822-35FD-4DF0-86CA-C25BFF25954F}"/>
              </a:ext>
            </a:extLst>
          </p:cNvPr>
          <p:cNvSpPr/>
          <p:nvPr/>
        </p:nvSpPr>
        <p:spPr>
          <a:xfrm>
            <a:off x="1079350" y="3850340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Binary</a:t>
            </a:r>
            <a:r>
              <a:rPr lang="fr-FR" b="1" dirty="0"/>
              <a:t> classification:</a:t>
            </a:r>
          </a:p>
          <a:p>
            <a:pPr algn="ctr"/>
            <a:r>
              <a:rPr lang="fr-FR" dirty="0" err="1"/>
              <a:t>Cross_entropy</a:t>
            </a:r>
            <a:endParaRPr lang="fr-FR" dirty="0"/>
          </a:p>
          <a:p>
            <a:pPr algn="ctr"/>
            <a:r>
              <a:rPr lang="fr-FR" dirty="0" err="1"/>
              <a:t>Hinge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  <a:p>
            <a:pPr algn="ctr"/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hinge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E706C3-4A44-43F8-B60D-FB1E2AE86B5D}"/>
              </a:ext>
            </a:extLst>
          </p:cNvPr>
          <p:cNvSpPr/>
          <p:nvPr/>
        </p:nvSpPr>
        <p:spPr>
          <a:xfrm>
            <a:off x="8030583" y="3850339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multi classification:</a:t>
            </a:r>
          </a:p>
          <a:p>
            <a:pPr algn="ctr"/>
            <a:r>
              <a:rPr lang="fr-FR" dirty="0" err="1"/>
              <a:t>Cross_entropy</a:t>
            </a:r>
            <a:endParaRPr lang="fr-FR" dirty="0"/>
          </a:p>
          <a:p>
            <a:pPr algn="ctr"/>
            <a:r>
              <a:rPr lang="fr-FR" dirty="0" err="1"/>
              <a:t>Sparse</a:t>
            </a:r>
            <a:r>
              <a:rPr lang="fr-FR" dirty="0"/>
              <a:t> cross </a:t>
            </a:r>
            <a:r>
              <a:rPr lang="fr-FR" dirty="0" err="1"/>
              <a:t>entropy</a:t>
            </a:r>
            <a:endParaRPr lang="fr-FR" dirty="0"/>
          </a:p>
          <a:p>
            <a:pPr algn="ctr"/>
            <a:r>
              <a:rPr lang="fr-FR" dirty="0"/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448426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Optimizer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DDC32E-FE87-49AE-B02A-D37841C51232}"/>
              </a:ext>
            </a:extLst>
          </p:cNvPr>
          <p:cNvSpPr/>
          <p:nvPr/>
        </p:nvSpPr>
        <p:spPr>
          <a:xfrm>
            <a:off x="4649096" y="1298985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SGD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1FE822-35FD-4DF0-86CA-C25BFF25954F}"/>
              </a:ext>
            </a:extLst>
          </p:cNvPr>
          <p:cNvSpPr/>
          <p:nvPr/>
        </p:nvSpPr>
        <p:spPr>
          <a:xfrm>
            <a:off x="1079350" y="3850340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RMSProp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E706C3-4A44-43F8-B60D-FB1E2AE86B5D}"/>
              </a:ext>
            </a:extLst>
          </p:cNvPr>
          <p:cNvSpPr/>
          <p:nvPr/>
        </p:nvSpPr>
        <p:spPr>
          <a:xfrm>
            <a:off x="8030583" y="3850339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ADAM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6489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Dog and Cats</a:t>
            </a:r>
          </a:p>
        </p:txBody>
      </p:sp>
    </p:spTree>
    <p:extLst>
      <p:ext uri="{BB962C8B-B14F-4D97-AF65-F5344CB8AC3E}">
        <p14:creationId xmlns:p14="http://schemas.microsoft.com/office/powerpoint/2010/main" val="1187413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service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6DCA9F8-98CB-4F11-B8CC-6E1EA75A1E9A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AWS Lambda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F940F78-91BA-41B6-B552-CA273B923EDA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FLask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81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47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200819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NLP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66996B-E8B8-46DF-B6E5-85E5B7B12F05}"/>
              </a:ext>
            </a:extLst>
          </p:cNvPr>
          <p:cNvSpPr txBox="1"/>
          <p:nvPr/>
        </p:nvSpPr>
        <p:spPr>
          <a:xfrm>
            <a:off x="925158" y="1516828"/>
            <a:ext cx="3937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Pre </a:t>
            </a:r>
            <a:r>
              <a:rPr lang="fr-FR" b="1" dirty="0" err="1">
                <a:solidFill>
                  <a:schemeClr val="tx2"/>
                </a:solidFill>
              </a:rPr>
              <a:t>processing</a:t>
            </a:r>
            <a:r>
              <a:rPr lang="fr-FR" b="1" dirty="0">
                <a:solidFill>
                  <a:schemeClr val="tx2"/>
                </a:solidFill>
              </a:rPr>
              <a:t> classique:</a:t>
            </a:r>
          </a:p>
          <a:p>
            <a:r>
              <a:rPr lang="fr-FR" dirty="0" err="1">
                <a:solidFill>
                  <a:schemeClr val="tx2"/>
                </a:solidFill>
              </a:rPr>
              <a:t>Lemnatisation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Stemming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Stopwords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Vectorization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B0500E-7CDB-463E-86F1-AD3F97DD7741}"/>
              </a:ext>
            </a:extLst>
          </p:cNvPr>
          <p:cNvSpPr txBox="1"/>
          <p:nvPr/>
        </p:nvSpPr>
        <p:spPr>
          <a:xfrm>
            <a:off x="6596231" y="1516828"/>
            <a:ext cx="3937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Pre </a:t>
            </a:r>
            <a:r>
              <a:rPr lang="fr-FR" b="1" dirty="0" err="1">
                <a:solidFill>
                  <a:schemeClr val="tx2"/>
                </a:solidFill>
              </a:rPr>
              <a:t>processing</a:t>
            </a:r>
            <a:r>
              <a:rPr lang="fr-FR" b="1" dirty="0">
                <a:solidFill>
                  <a:schemeClr val="tx2"/>
                </a:solidFill>
              </a:rPr>
              <a:t> NN:</a:t>
            </a:r>
          </a:p>
          <a:p>
            <a:r>
              <a:rPr lang="fr-FR" dirty="0" err="1">
                <a:solidFill>
                  <a:schemeClr val="tx2"/>
                </a:solidFill>
              </a:rPr>
              <a:t>GloVe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BERT</a:t>
            </a:r>
          </a:p>
          <a:p>
            <a:r>
              <a:rPr lang="fr-FR" dirty="0">
                <a:solidFill>
                  <a:schemeClr val="tx2"/>
                </a:solidFill>
              </a:rPr>
              <a:t>GPT-2</a:t>
            </a:r>
          </a:p>
        </p:txBody>
      </p:sp>
      <p:pic>
        <p:nvPicPr>
          <p:cNvPr id="1026" name="Picture 2" descr="The Illustrated Word2vec – Jay Alammar – Visualizing machine ...">
            <a:extLst>
              <a:ext uri="{FF2B5EF4-FFF2-40B4-BE49-F238E27FC236}">
                <a16:creationId xmlns:a16="http://schemas.microsoft.com/office/drawing/2014/main" id="{5F3BFEAC-4B04-4B43-8B9B-2E6F054B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07" y="3235181"/>
            <a:ext cx="6081208" cy="26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2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LSTM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20149F-EED0-4863-8225-8A4A7CE0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19"/>
          <a:stretch/>
        </p:blipFill>
        <p:spPr>
          <a:xfrm>
            <a:off x="1065008" y="2015252"/>
            <a:ext cx="3657600" cy="3861764"/>
          </a:xfrm>
          <a:prstGeom prst="rect">
            <a:avLst/>
          </a:prstGeom>
        </p:spPr>
      </p:pic>
      <p:pic>
        <p:nvPicPr>
          <p:cNvPr id="17410" name="Picture 2" descr="Comprendre le fonctionnement d'un LSTM et d'un GRU en schémas ...">
            <a:extLst>
              <a:ext uri="{FF2B5EF4-FFF2-40B4-BE49-F238E27FC236}">
                <a16:creationId xmlns:a16="http://schemas.microsoft.com/office/drawing/2014/main" id="{416C921D-5D41-42CB-BA5A-DD6BFA36DC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804" y="2840037"/>
            <a:ext cx="4670188" cy="22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238178-D7F7-4F35-9C93-180B97A7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05" y="2432299"/>
            <a:ext cx="3538969" cy="1993401"/>
          </a:xfrm>
          <a:prstGeom prst="rect">
            <a:avLst/>
          </a:prstGeom>
        </p:spPr>
      </p:pic>
      <p:pic>
        <p:nvPicPr>
          <p:cNvPr id="9" name="Image 8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6937F3B1-8A4C-459E-B508-5F47100E6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8" y="1530177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19857-FC5B-4666-9405-8E607ED17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6" y="4344352"/>
            <a:ext cx="2809875" cy="1628775"/>
          </a:xfrm>
          <a:prstGeom prst="rect">
            <a:avLst/>
          </a:prstGeom>
        </p:spPr>
      </p:pic>
      <p:pic>
        <p:nvPicPr>
          <p:cNvPr id="11" name="Image 10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BAB2EA4B-CE5C-4008-9527-FBD6D069E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22" y="2513648"/>
            <a:ext cx="1446874" cy="132939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EB96F06-39F3-4947-99B7-FE869989D268}"/>
              </a:ext>
            </a:extLst>
          </p:cNvPr>
          <p:cNvSpPr/>
          <p:nvPr/>
        </p:nvSpPr>
        <p:spPr>
          <a:xfrm>
            <a:off x="5518952" y="3585588"/>
            <a:ext cx="1154097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Machine 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0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274750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 Networks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What is a Transformer? - Inside Machine learning - Medium">
            <a:extLst>
              <a:ext uri="{FF2B5EF4-FFF2-40B4-BE49-F238E27FC236}">
                <a16:creationId xmlns:a16="http://schemas.microsoft.com/office/drawing/2014/main" id="{4AF8475E-ED25-484A-8E38-004DE256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65" y="1366222"/>
            <a:ext cx="4125113" cy="50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C560BF-FFC0-4970-B26E-BAA36B633F44}"/>
              </a:ext>
            </a:extLst>
          </p:cNvPr>
          <p:cNvSpPr txBox="1"/>
          <p:nvPr/>
        </p:nvSpPr>
        <p:spPr>
          <a:xfrm>
            <a:off x="796066" y="1699708"/>
            <a:ext cx="529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Attention </a:t>
            </a:r>
            <a:r>
              <a:rPr lang="fr-FR" b="1" dirty="0" err="1">
                <a:solidFill>
                  <a:schemeClr val="tx2"/>
                </a:solidFill>
              </a:rPr>
              <a:t>is</a:t>
            </a:r>
            <a:r>
              <a:rPr lang="fr-FR" b="1" dirty="0">
                <a:solidFill>
                  <a:schemeClr val="tx2"/>
                </a:solidFill>
              </a:rPr>
              <a:t> all </a:t>
            </a:r>
            <a:r>
              <a:rPr lang="fr-FR" b="1" dirty="0" err="1">
                <a:solidFill>
                  <a:schemeClr val="tx2"/>
                </a:solidFill>
              </a:rPr>
              <a:t>you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need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2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Tweet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9" name="Image 8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6937F3B1-8A4C-459E-B508-5F47100E6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8" y="1530177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19857-FC5B-4666-9405-8E607ED1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6" y="4344352"/>
            <a:ext cx="2809875" cy="1628775"/>
          </a:xfrm>
          <a:prstGeom prst="rect">
            <a:avLst/>
          </a:prstGeom>
        </p:spPr>
      </p:pic>
      <p:pic>
        <p:nvPicPr>
          <p:cNvPr id="11" name="Image 10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BAB2EA4B-CE5C-4008-9527-FBD6D069E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22" y="2513648"/>
            <a:ext cx="1446874" cy="132939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EB96F06-39F3-4947-99B7-FE869989D268}"/>
              </a:ext>
            </a:extLst>
          </p:cNvPr>
          <p:cNvSpPr/>
          <p:nvPr/>
        </p:nvSpPr>
        <p:spPr>
          <a:xfrm>
            <a:off x="5518952" y="3585588"/>
            <a:ext cx="1154097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Algorithm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BD22AB-236E-4292-970D-EDFD6A7844EA}"/>
              </a:ext>
            </a:extLst>
          </p:cNvPr>
          <p:cNvSpPr txBox="1"/>
          <p:nvPr/>
        </p:nvSpPr>
        <p:spPr>
          <a:xfrm>
            <a:off x="7821227" y="3381375"/>
            <a:ext cx="3195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Decision</a:t>
            </a:r>
            <a:r>
              <a:rPr lang="fr-FR" b="1" dirty="0"/>
              <a:t> :</a:t>
            </a:r>
            <a:r>
              <a:rPr lang="fr-FR" dirty="0"/>
              <a:t> Yes (1) or No (0)</a:t>
            </a:r>
          </a:p>
          <a:p>
            <a:r>
              <a:rPr lang="fr-FR" b="1" dirty="0"/>
              <a:t>Labels :</a:t>
            </a:r>
            <a:r>
              <a:rPr lang="fr-FR" dirty="0"/>
              <a:t> Dog, Cat, Person…</a:t>
            </a:r>
          </a:p>
          <a:p>
            <a:r>
              <a:rPr lang="fr-FR" b="1" dirty="0"/>
              <a:t>Product :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Image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5FF26-C62D-4B9F-8FB9-AE8E162FD767}"/>
              </a:ext>
            </a:extLst>
          </p:cNvPr>
          <p:cNvSpPr txBox="1"/>
          <p:nvPr/>
        </p:nvSpPr>
        <p:spPr>
          <a:xfrm>
            <a:off x="5515993" y="301204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Y = </a:t>
            </a:r>
            <a:r>
              <a:rPr lang="fr-FR" dirty="0" err="1"/>
              <a:t>Fp</a:t>
            </a:r>
            <a:r>
              <a:rPr lang="fr-FR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01317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F003910-6EDF-4758-A24E-F81EC32DF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6" y="3136683"/>
            <a:ext cx="4433045" cy="31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3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25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3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/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Erreurs: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…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blipFill>
                <a:blip r:embed="rId4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4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AF7"/>
      </a:accent1>
      <a:accent2>
        <a:srgbClr val="00B9A7"/>
      </a:accent2>
      <a:accent3>
        <a:srgbClr val="89C600"/>
      </a:accent3>
      <a:accent4>
        <a:srgbClr val="FFC000"/>
      </a:accent4>
      <a:accent5>
        <a:srgbClr val="F62401"/>
      </a:accent5>
      <a:accent6>
        <a:srgbClr val="363B41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31787</TotalTime>
  <Words>2137</Words>
  <Application>Microsoft Office PowerPoint</Application>
  <PresentationFormat>Grand écran</PresentationFormat>
  <Paragraphs>517</Paragraphs>
  <Slides>51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8" baseType="lpstr">
      <vt:lpstr>Gulim</vt:lpstr>
      <vt:lpstr>Arial</vt:lpstr>
      <vt:lpstr>Calibri</vt:lpstr>
      <vt:lpstr>Cambria Math</vt:lpstr>
      <vt:lpstr>Font Awesome 5 Pro Light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Mickael Bolnet</cp:lastModifiedBy>
  <cp:revision>501</cp:revision>
  <dcterms:created xsi:type="dcterms:W3CDTF">2015-01-13T04:39:54Z</dcterms:created>
  <dcterms:modified xsi:type="dcterms:W3CDTF">2020-06-03T07:27:41Z</dcterms:modified>
</cp:coreProperties>
</file>